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60" r:id="rId5"/>
  </p:sldMasterIdLst>
  <p:notesMasterIdLst>
    <p:notesMasterId r:id="rId39"/>
  </p:notesMasterIdLst>
  <p:sldIdLst>
    <p:sldId id="256" r:id="rId6"/>
    <p:sldId id="429" r:id="rId7"/>
    <p:sldId id="311" r:id="rId8"/>
    <p:sldId id="342" r:id="rId9"/>
    <p:sldId id="349" r:id="rId10"/>
    <p:sldId id="384" r:id="rId11"/>
    <p:sldId id="376" r:id="rId12"/>
    <p:sldId id="375" r:id="rId13"/>
    <p:sldId id="385" r:id="rId14"/>
    <p:sldId id="424" r:id="rId15"/>
    <p:sldId id="425" r:id="rId16"/>
    <p:sldId id="426" r:id="rId17"/>
    <p:sldId id="427" r:id="rId18"/>
    <p:sldId id="405" r:id="rId19"/>
    <p:sldId id="413" r:id="rId20"/>
    <p:sldId id="412" r:id="rId21"/>
    <p:sldId id="411" r:id="rId22"/>
    <p:sldId id="410" r:id="rId23"/>
    <p:sldId id="408" r:id="rId24"/>
    <p:sldId id="407" r:id="rId25"/>
    <p:sldId id="421" r:id="rId26"/>
    <p:sldId id="419" r:id="rId27"/>
    <p:sldId id="418" r:id="rId28"/>
    <p:sldId id="417" r:id="rId29"/>
    <p:sldId id="428" r:id="rId30"/>
    <p:sldId id="378" r:id="rId31"/>
    <p:sldId id="396" r:id="rId32"/>
    <p:sldId id="400" r:id="rId33"/>
    <p:sldId id="395" r:id="rId34"/>
    <p:sldId id="288" r:id="rId35"/>
    <p:sldId id="305" r:id="rId36"/>
    <p:sldId id="430" r:id="rId37"/>
    <p:sldId id="270"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DzHwpHj70qPnlQju/XsdRg==" hashData="DsjPwY6dVjweLsME+IpVN8fPJrki6l7GzHXdAiLnqzM69tbYYOhdIWs3jRtWOnqJpVZqK19YMndU2Tfckn/RUA=="/>
  <p:extLst>
    <p:ext uri="{521415D9-36F7-43E2-AB2F-B90AF26B5E84}">
      <p14:sectionLst xmlns:p14="http://schemas.microsoft.com/office/powerpoint/2010/main">
        <p14:section name="Introduction" id="{EFFE3E3C-BA52-4764-A324-A6E4E5199D80}">
          <p14:sldIdLst>
            <p14:sldId id="256"/>
            <p14:sldId id="429"/>
          </p14:sldIdLst>
        </p14:section>
        <p14:section name="Overview &amp; objectives" id="{2AF4E993-76CA-47AF-9ECD-5BB738C138EE}">
          <p14:sldIdLst>
            <p14:sldId id="311"/>
            <p14:sldId id="342"/>
          </p14:sldIdLst>
        </p14:section>
        <p14:section name="Part I" id="{AAC44846-4E9E-481D-AD2E-FDCE4F0F1F1E}">
          <p14:sldIdLst>
            <p14:sldId id="349"/>
            <p14:sldId id="384"/>
            <p14:sldId id="376"/>
            <p14:sldId id="375"/>
            <p14:sldId id="385"/>
            <p14:sldId id="424"/>
            <p14:sldId id="425"/>
            <p14:sldId id="426"/>
            <p14:sldId id="427"/>
            <p14:sldId id="405"/>
            <p14:sldId id="413"/>
            <p14:sldId id="412"/>
            <p14:sldId id="411"/>
            <p14:sldId id="410"/>
            <p14:sldId id="408"/>
            <p14:sldId id="407"/>
            <p14:sldId id="421"/>
            <p14:sldId id="419"/>
            <p14:sldId id="418"/>
            <p14:sldId id="417"/>
            <p14:sldId id="428"/>
            <p14:sldId id="378"/>
          </p14:sldIdLst>
        </p14:section>
        <p14:section name="Part II" id="{35066947-EAE5-43C6-969B-B82AA13639D0}">
          <p14:sldIdLst>
            <p14:sldId id="396"/>
            <p14:sldId id="400"/>
            <p14:sldId id="395"/>
            <p14:sldId id="288"/>
          </p14:sldIdLst>
        </p14:section>
        <p14:section name="Summary &amp; Take home messages" id="{B09160E1-5B7E-4F9B-98D4-2EAEE74822BC}">
          <p14:sldIdLst>
            <p14:sldId id="305"/>
            <p14:sldId id="430"/>
          </p14:sldIdLst>
        </p14:section>
        <p14:section name="Further reading &amp; next steps" id="{8733404B-67AE-41D0-A42D-A87AC23D758E}">
          <p14:sldIdLst>
            <p14:sldId id="270"/>
          </p14:sldIdLst>
        </p14:section>
      </p14:sectionLst>
    </p:ext>
    <p:ext uri="{EFAFB233-063F-42B5-8137-9DF3F51BA10A}">
      <p15:sldGuideLst xmlns:p15="http://schemas.microsoft.com/office/powerpoint/2012/main">
        <p15:guide id="1" orient="horz" pos="2205"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2F7010-B495-0428-AA22-FC80315E64CB}" name="Joy Ommer" initials="JO" userId="S::joy.ommer_kajoservices.com#ext#@liveunibo.onmicrosoft.com::dd337e24-b28b-46d4-bb25-3f6204c0365e" providerId="AD"/>
  <p188:author id="{CDCF6D5C-1E41-E333-AB1C-19F4424B2FE5}" name="Laura Sandra Leo" initials="LL" userId="S::laurasandra.leo@unibo.it::cb5c8a9f-d9ce-40fc-9ac7-34dfa3687a79" providerId="AD"/>
  <p188:author id="{8BDE91D5-1A70-FE78-FD88-26AB7553B2CF}" name="esmeekooijman@gmail.com" initials="es" userId="S::esmeekooijman_gmail.com#ext#@liveunibo.onmicrosoft.com::b24d9cb8-400c-4fe0-b66a-75e09a4db6d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oini Katriina (LUKE)" initials="S(" lastIdx="1" clrIdx="0">
    <p:extLst>
      <p:ext uri="{19B8F6BF-5375-455C-9EA6-DF929625EA0E}">
        <p15:presenceInfo xmlns:p15="http://schemas.microsoft.com/office/powerpoint/2012/main" userId="S::katriina.soini_luke.fi#ext#@liveunibo.onmicrosoft.com::570496f0-d5de-44b8-b8b0-b908b83e87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E2"/>
    <a:srgbClr val="FF8400"/>
    <a:srgbClr val="FAAF4D"/>
    <a:srgbClr val="FCDAC2"/>
    <a:srgbClr val="8DC549"/>
    <a:srgbClr val="F09400"/>
    <a:srgbClr val="BDF1FC"/>
    <a:srgbClr val="B5EBFF"/>
    <a:srgbClr val="EBFADC"/>
    <a:srgbClr val="54A94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247"/>
    <p:restoredTop sz="71799"/>
  </p:normalViewPr>
  <p:slideViewPr>
    <p:cSldViewPr snapToGrid="0">
      <p:cViewPr varScale="1">
        <p:scale>
          <a:sx n="79" d="100"/>
          <a:sy n="79" d="100"/>
        </p:scale>
        <p:origin x="1192" y="200"/>
      </p:cViewPr>
      <p:guideLst>
        <p:guide orient="horz" pos="2205"/>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commentAuthors" Target="commentAuthors.xml"/><Relationship Id="rId45"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0" Type="http://schemas.openxmlformats.org/officeDocument/2006/relationships/slide" Target="slides/slide15.xml"/><Relationship Id="rId4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DEC175-1A8C-4F93-B03F-F9AD87048B7D}" type="doc">
      <dgm:prSet loTypeId="urn:microsoft.com/office/officeart/2005/8/layout/process2" loCatId="process" qsTypeId="urn:microsoft.com/office/officeart/2005/8/quickstyle/simple1" qsCatId="simple" csTypeId="urn:microsoft.com/office/officeart/2005/8/colors/colorful5" csCatId="colorful" phldr="1"/>
      <dgm:spPr/>
    </dgm:pt>
    <dgm:pt modelId="{E2E9BAB5-2DA7-4368-91B3-1051E2B6846D}">
      <dgm:prSet phldrT="[Text]"/>
      <dgm:spPr/>
      <dgm:t>
        <a:bodyPr/>
        <a:lstStyle/>
        <a:p>
          <a:r>
            <a:rPr lang="en-US" b="1">
              <a:latin typeface="Lato"/>
              <a:ea typeface="Lato"/>
              <a:cs typeface="Lato"/>
            </a:rPr>
            <a:t>Collect / Process</a:t>
          </a:r>
        </a:p>
      </dgm:t>
    </dgm:pt>
    <dgm:pt modelId="{0F2F8620-C03C-48F6-8593-D945561C828E}" type="parTrans" cxnId="{365F0E96-B453-4DC2-8B6B-85B3427D0C45}">
      <dgm:prSet/>
      <dgm:spPr/>
      <dgm:t>
        <a:bodyPr/>
        <a:lstStyle/>
        <a:p>
          <a:endParaRPr lang="en-US" b="1"/>
        </a:p>
      </dgm:t>
    </dgm:pt>
    <dgm:pt modelId="{6AFA6117-F2A7-4C88-A366-C0796E89AB0A}" type="sibTrans" cxnId="{365F0E96-B453-4DC2-8B6B-85B3427D0C45}">
      <dgm:prSet/>
      <dgm:spPr/>
      <dgm:t>
        <a:bodyPr/>
        <a:lstStyle/>
        <a:p>
          <a:endParaRPr lang="en-US" b="1"/>
        </a:p>
      </dgm:t>
    </dgm:pt>
    <dgm:pt modelId="{919A9483-06D5-4314-BB9B-D4FEABB5E966}">
      <dgm:prSet phldrT="[Text]"/>
      <dgm:spPr/>
      <dgm:t>
        <a:bodyPr/>
        <a:lstStyle/>
        <a:p>
          <a:r>
            <a:rPr lang="en-US" b="1">
              <a:latin typeface="Lato"/>
              <a:ea typeface="Lato"/>
              <a:cs typeface="Lato"/>
            </a:rPr>
            <a:t>Quality Check</a:t>
          </a:r>
        </a:p>
      </dgm:t>
    </dgm:pt>
    <dgm:pt modelId="{8391CDCC-518B-4FFC-85D5-C43326F1E4FE}" type="parTrans" cxnId="{CCDFB3F1-9088-4C91-9D12-7F5B314B050D}">
      <dgm:prSet/>
      <dgm:spPr/>
      <dgm:t>
        <a:bodyPr/>
        <a:lstStyle/>
        <a:p>
          <a:endParaRPr lang="en-US" b="1"/>
        </a:p>
      </dgm:t>
    </dgm:pt>
    <dgm:pt modelId="{F4922113-49EB-47AD-A1DB-5E3208754A9E}" type="sibTrans" cxnId="{CCDFB3F1-9088-4C91-9D12-7F5B314B050D}">
      <dgm:prSet/>
      <dgm:spPr/>
      <dgm:t>
        <a:bodyPr/>
        <a:lstStyle/>
        <a:p>
          <a:endParaRPr lang="en-US" b="1"/>
        </a:p>
      </dgm:t>
    </dgm:pt>
    <dgm:pt modelId="{A907A895-F8A5-4FA7-8C0F-9E2A220731D7}">
      <dgm:prSet phldrT="[Text]"/>
      <dgm:spPr/>
      <dgm:t>
        <a:bodyPr/>
        <a:lstStyle/>
        <a:p>
          <a:r>
            <a:rPr lang="en-US" b="1">
              <a:latin typeface="Lato"/>
              <a:ea typeface="Lato"/>
              <a:cs typeface="Lato"/>
            </a:rPr>
            <a:t>Harmonize</a:t>
          </a:r>
        </a:p>
      </dgm:t>
    </dgm:pt>
    <dgm:pt modelId="{5799C5BB-0954-47AC-A2EB-C35412C39311}" type="parTrans" cxnId="{5D65AE48-045C-4C9B-98DE-779F3B66CB27}">
      <dgm:prSet/>
      <dgm:spPr/>
      <dgm:t>
        <a:bodyPr/>
        <a:lstStyle/>
        <a:p>
          <a:endParaRPr lang="en-US" b="1"/>
        </a:p>
      </dgm:t>
    </dgm:pt>
    <dgm:pt modelId="{52F96CAF-185B-4207-8295-82F862639E9A}" type="sibTrans" cxnId="{5D65AE48-045C-4C9B-98DE-779F3B66CB27}">
      <dgm:prSet/>
      <dgm:spPr/>
      <dgm:t>
        <a:bodyPr/>
        <a:lstStyle/>
        <a:p>
          <a:endParaRPr lang="en-US" b="1"/>
        </a:p>
      </dgm:t>
    </dgm:pt>
    <dgm:pt modelId="{2B0C78D7-A5A8-43BA-A202-CAF0BA790793}">
      <dgm:prSet phldrT="[Text]"/>
      <dgm:spPr/>
      <dgm:t>
        <a:bodyPr/>
        <a:lstStyle/>
        <a:p>
          <a:pPr rtl="0"/>
          <a:r>
            <a:rPr lang="en-US" b="1">
              <a:latin typeface="Lato"/>
              <a:ea typeface="Lato"/>
              <a:cs typeface="Lato"/>
            </a:rPr>
            <a:t>Standardize </a:t>
          </a:r>
        </a:p>
      </dgm:t>
    </dgm:pt>
    <dgm:pt modelId="{3C9F8110-84EB-4C41-9DCE-0216D849CC4C}" type="parTrans" cxnId="{4FD1B773-4C3D-4DB7-8EBD-4A68ABA37159}">
      <dgm:prSet/>
      <dgm:spPr/>
      <dgm:t>
        <a:bodyPr/>
        <a:lstStyle/>
        <a:p>
          <a:endParaRPr lang="en-US" b="1"/>
        </a:p>
      </dgm:t>
    </dgm:pt>
    <dgm:pt modelId="{2CBE0E77-476F-4DB1-BE88-905781C9ED54}" type="sibTrans" cxnId="{4FD1B773-4C3D-4DB7-8EBD-4A68ABA37159}">
      <dgm:prSet/>
      <dgm:spPr/>
      <dgm:t>
        <a:bodyPr/>
        <a:lstStyle/>
        <a:p>
          <a:endParaRPr lang="en-US" b="1"/>
        </a:p>
      </dgm:t>
    </dgm:pt>
    <dgm:pt modelId="{5355E22F-DCE7-4B46-97B0-FC592AD8CC59}">
      <dgm:prSet phldrT="[Text]"/>
      <dgm:spPr/>
      <dgm:t>
        <a:bodyPr/>
        <a:lstStyle/>
        <a:p>
          <a:r>
            <a:rPr lang="en-US" b="1">
              <a:latin typeface="Lato"/>
              <a:ea typeface="Lato"/>
              <a:cs typeface="Lato"/>
            </a:rPr>
            <a:t>Publish</a:t>
          </a:r>
        </a:p>
      </dgm:t>
    </dgm:pt>
    <dgm:pt modelId="{7E2D5575-D5E4-47A6-AF66-4940E08670D3}" type="parTrans" cxnId="{F18EAB72-6FC3-4C90-BB11-5561DA7927E2}">
      <dgm:prSet/>
      <dgm:spPr/>
      <dgm:t>
        <a:bodyPr/>
        <a:lstStyle/>
        <a:p>
          <a:endParaRPr lang="en-US" b="1"/>
        </a:p>
      </dgm:t>
    </dgm:pt>
    <dgm:pt modelId="{7FC543F7-C7B3-4A52-86F2-D85BF630E675}" type="sibTrans" cxnId="{F18EAB72-6FC3-4C90-BB11-5561DA7927E2}">
      <dgm:prSet/>
      <dgm:spPr/>
      <dgm:t>
        <a:bodyPr/>
        <a:lstStyle/>
        <a:p>
          <a:endParaRPr lang="en-US" b="1"/>
        </a:p>
      </dgm:t>
    </dgm:pt>
    <dgm:pt modelId="{8979B90D-233D-4695-9283-CC20A6635533}" type="pres">
      <dgm:prSet presAssocID="{EEDEC175-1A8C-4F93-B03F-F9AD87048B7D}" presName="linearFlow" presStyleCnt="0">
        <dgm:presLayoutVars>
          <dgm:resizeHandles val="exact"/>
        </dgm:presLayoutVars>
      </dgm:prSet>
      <dgm:spPr/>
    </dgm:pt>
    <dgm:pt modelId="{4AD98243-2E8A-4003-8CDE-38832334A5A1}" type="pres">
      <dgm:prSet presAssocID="{E2E9BAB5-2DA7-4368-91B3-1051E2B6846D}" presName="node" presStyleLbl="node1" presStyleIdx="0" presStyleCnt="5">
        <dgm:presLayoutVars>
          <dgm:bulletEnabled val="1"/>
        </dgm:presLayoutVars>
      </dgm:prSet>
      <dgm:spPr/>
    </dgm:pt>
    <dgm:pt modelId="{7E906BD6-E5E7-4194-8970-28024DAE3A5F}" type="pres">
      <dgm:prSet presAssocID="{6AFA6117-F2A7-4C88-A366-C0796E89AB0A}" presName="sibTrans" presStyleLbl="sibTrans2D1" presStyleIdx="0" presStyleCnt="4"/>
      <dgm:spPr/>
    </dgm:pt>
    <dgm:pt modelId="{D7874D2F-D5C9-4AAA-A79F-D14B9ED0042D}" type="pres">
      <dgm:prSet presAssocID="{6AFA6117-F2A7-4C88-A366-C0796E89AB0A}" presName="connectorText" presStyleLbl="sibTrans2D1" presStyleIdx="0" presStyleCnt="4"/>
      <dgm:spPr/>
    </dgm:pt>
    <dgm:pt modelId="{2B73B487-3A03-4A63-A6A5-6E3487B93AE8}" type="pres">
      <dgm:prSet presAssocID="{919A9483-06D5-4314-BB9B-D4FEABB5E966}" presName="node" presStyleLbl="node1" presStyleIdx="1" presStyleCnt="5">
        <dgm:presLayoutVars>
          <dgm:bulletEnabled val="1"/>
        </dgm:presLayoutVars>
      </dgm:prSet>
      <dgm:spPr/>
    </dgm:pt>
    <dgm:pt modelId="{644E3D31-B9C4-4548-A0C9-B9843F5E20F2}" type="pres">
      <dgm:prSet presAssocID="{F4922113-49EB-47AD-A1DB-5E3208754A9E}" presName="sibTrans" presStyleLbl="sibTrans2D1" presStyleIdx="1" presStyleCnt="4"/>
      <dgm:spPr/>
    </dgm:pt>
    <dgm:pt modelId="{558740AD-8A33-44CA-A9D6-CEE1DDE54BE6}" type="pres">
      <dgm:prSet presAssocID="{F4922113-49EB-47AD-A1DB-5E3208754A9E}" presName="connectorText" presStyleLbl="sibTrans2D1" presStyleIdx="1" presStyleCnt="4"/>
      <dgm:spPr/>
    </dgm:pt>
    <dgm:pt modelId="{51B2593C-1259-44A9-A03A-FE29E58B6F86}" type="pres">
      <dgm:prSet presAssocID="{A907A895-F8A5-4FA7-8C0F-9E2A220731D7}" presName="node" presStyleLbl="node1" presStyleIdx="2" presStyleCnt="5">
        <dgm:presLayoutVars>
          <dgm:bulletEnabled val="1"/>
        </dgm:presLayoutVars>
      </dgm:prSet>
      <dgm:spPr/>
    </dgm:pt>
    <dgm:pt modelId="{06ECF6AB-623E-4D99-B845-5030E5640192}" type="pres">
      <dgm:prSet presAssocID="{52F96CAF-185B-4207-8295-82F862639E9A}" presName="sibTrans" presStyleLbl="sibTrans2D1" presStyleIdx="2" presStyleCnt="4"/>
      <dgm:spPr/>
    </dgm:pt>
    <dgm:pt modelId="{C0B6A354-757D-4C21-9F01-8F3B6F582BA1}" type="pres">
      <dgm:prSet presAssocID="{52F96CAF-185B-4207-8295-82F862639E9A}" presName="connectorText" presStyleLbl="sibTrans2D1" presStyleIdx="2" presStyleCnt="4"/>
      <dgm:spPr/>
    </dgm:pt>
    <dgm:pt modelId="{67D60F4C-13BC-4D0A-9522-DFD610347D10}" type="pres">
      <dgm:prSet presAssocID="{2B0C78D7-A5A8-43BA-A202-CAF0BA790793}" presName="node" presStyleLbl="node1" presStyleIdx="3" presStyleCnt="5">
        <dgm:presLayoutVars>
          <dgm:bulletEnabled val="1"/>
        </dgm:presLayoutVars>
      </dgm:prSet>
      <dgm:spPr/>
    </dgm:pt>
    <dgm:pt modelId="{48D2AFEE-9BA7-4C24-834C-D609D2E2401E}" type="pres">
      <dgm:prSet presAssocID="{2CBE0E77-476F-4DB1-BE88-905781C9ED54}" presName="sibTrans" presStyleLbl="sibTrans2D1" presStyleIdx="3" presStyleCnt="4"/>
      <dgm:spPr/>
    </dgm:pt>
    <dgm:pt modelId="{03251872-D431-451F-A2CA-1C7B73784241}" type="pres">
      <dgm:prSet presAssocID="{2CBE0E77-476F-4DB1-BE88-905781C9ED54}" presName="connectorText" presStyleLbl="sibTrans2D1" presStyleIdx="3" presStyleCnt="4"/>
      <dgm:spPr/>
    </dgm:pt>
    <dgm:pt modelId="{C9EFC8D4-8500-41F6-BABE-8294FB440A02}" type="pres">
      <dgm:prSet presAssocID="{5355E22F-DCE7-4B46-97B0-FC592AD8CC59}" presName="node" presStyleLbl="node1" presStyleIdx="4" presStyleCnt="5">
        <dgm:presLayoutVars>
          <dgm:bulletEnabled val="1"/>
        </dgm:presLayoutVars>
      </dgm:prSet>
      <dgm:spPr/>
    </dgm:pt>
  </dgm:ptLst>
  <dgm:cxnLst>
    <dgm:cxn modelId="{EFB73F0F-FA9B-494A-8B8D-97FABE198880}" type="presOf" srcId="{52F96CAF-185B-4207-8295-82F862639E9A}" destId="{C0B6A354-757D-4C21-9F01-8F3B6F582BA1}" srcOrd="1" destOrd="0" presId="urn:microsoft.com/office/officeart/2005/8/layout/process2"/>
    <dgm:cxn modelId="{44BEB318-5A6A-48ED-B020-90E3DC1E5EBD}" type="presOf" srcId="{6AFA6117-F2A7-4C88-A366-C0796E89AB0A}" destId="{D7874D2F-D5C9-4AAA-A79F-D14B9ED0042D}" srcOrd="1" destOrd="0" presId="urn:microsoft.com/office/officeart/2005/8/layout/process2"/>
    <dgm:cxn modelId="{5D65AE48-045C-4C9B-98DE-779F3B66CB27}" srcId="{EEDEC175-1A8C-4F93-B03F-F9AD87048B7D}" destId="{A907A895-F8A5-4FA7-8C0F-9E2A220731D7}" srcOrd="2" destOrd="0" parTransId="{5799C5BB-0954-47AC-A2EB-C35412C39311}" sibTransId="{52F96CAF-185B-4207-8295-82F862639E9A}"/>
    <dgm:cxn modelId="{F18EAB72-6FC3-4C90-BB11-5561DA7927E2}" srcId="{EEDEC175-1A8C-4F93-B03F-F9AD87048B7D}" destId="{5355E22F-DCE7-4B46-97B0-FC592AD8CC59}" srcOrd="4" destOrd="0" parTransId="{7E2D5575-D5E4-47A6-AF66-4940E08670D3}" sibTransId="{7FC543F7-C7B3-4A52-86F2-D85BF630E675}"/>
    <dgm:cxn modelId="{4FD1B773-4C3D-4DB7-8EBD-4A68ABA37159}" srcId="{EEDEC175-1A8C-4F93-B03F-F9AD87048B7D}" destId="{2B0C78D7-A5A8-43BA-A202-CAF0BA790793}" srcOrd="3" destOrd="0" parTransId="{3C9F8110-84EB-4C41-9DCE-0216D849CC4C}" sibTransId="{2CBE0E77-476F-4DB1-BE88-905781C9ED54}"/>
    <dgm:cxn modelId="{3455DF7B-7232-46F6-8571-365316BBEAF6}" type="presOf" srcId="{A907A895-F8A5-4FA7-8C0F-9E2A220731D7}" destId="{51B2593C-1259-44A9-A03A-FE29E58B6F86}" srcOrd="0" destOrd="0" presId="urn:microsoft.com/office/officeart/2005/8/layout/process2"/>
    <dgm:cxn modelId="{A2750F8D-5E8D-4ACA-8B58-7F7A3958C4B4}" type="presOf" srcId="{5355E22F-DCE7-4B46-97B0-FC592AD8CC59}" destId="{C9EFC8D4-8500-41F6-BABE-8294FB440A02}" srcOrd="0" destOrd="0" presId="urn:microsoft.com/office/officeart/2005/8/layout/process2"/>
    <dgm:cxn modelId="{4B6BCD8D-1725-44D5-B8C1-B5E81F862426}" type="presOf" srcId="{2CBE0E77-476F-4DB1-BE88-905781C9ED54}" destId="{48D2AFEE-9BA7-4C24-834C-D609D2E2401E}" srcOrd="0" destOrd="0" presId="urn:microsoft.com/office/officeart/2005/8/layout/process2"/>
    <dgm:cxn modelId="{365F0E96-B453-4DC2-8B6B-85B3427D0C45}" srcId="{EEDEC175-1A8C-4F93-B03F-F9AD87048B7D}" destId="{E2E9BAB5-2DA7-4368-91B3-1051E2B6846D}" srcOrd="0" destOrd="0" parTransId="{0F2F8620-C03C-48F6-8593-D945561C828E}" sibTransId="{6AFA6117-F2A7-4C88-A366-C0796E89AB0A}"/>
    <dgm:cxn modelId="{CDC3BA9A-3111-4CE3-8116-E93C1F584F44}" type="presOf" srcId="{F4922113-49EB-47AD-A1DB-5E3208754A9E}" destId="{644E3D31-B9C4-4548-A0C9-B9843F5E20F2}" srcOrd="0" destOrd="0" presId="urn:microsoft.com/office/officeart/2005/8/layout/process2"/>
    <dgm:cxn modelId="{067A20A3-3192-4125-B27B-4AB0BAE29C7C}" type="presOf" srcId="{2B0C78D7-A5A8-43BA-A202-CAF0BA790793}" destId="{67D60F4C-13BC-4D0A-9522-DFD610347D10}" srcOrd="0" destOrd="0" presId="urn:microsoft.com/office/officeart/2005/8/layout/process2"/>
    <dgm:cxn modelId="{31047AB7-247F-4E0D-B21C-71700A731DB7}" type="presOf" srcId="{EEDEC175-1A8C-4F93-B03F-F9AD87048B7D}" destId="{8979B90D-233D-4695-9283-CC20A6635533}" srcOrd="0" destOrd="0" presId="urn:microsoft.com/office/officeart/2005/8/layout/process2"/>
    <dgm:cxn modelId="{6CA582CD-C69B-4721-837C-694EF219F457}" type="presOf" srcId="{E2E9BAB5-2DA7-4368-91B3-1051E2B6846D}" destId="{4AD98243-2E8A-4003-8CDE-38832334A5A1}" srcOrd="0" destOrd="0" presId="urn:microsoft.com/office/officeart/2005/8/layout/process2"/>
    <dgm:cxn modelId="{05AE39D3-C8C7-4AA0-97E7-6B91C9A02910}" type="presOf" srcId="{6AFA6117-F2A7-4C88-A366-C0796E89AB0A}" destId="{7E906BD6-E5E7-4194-8970-28024DAE3A5F}" srcOrd="0" destOrd="0" presId="urn:microsoft.com/office/officeart/2005/8/layout/process2"/>
    <dgm:cxn modelId="{FC3E4DD5-AC31-40AC-8FFA-E603D033D794}" type="presOf" srcId="{2CBE0E77-476F-4DB1-BE88-905781C9ED54}" destId="{03251872-D431-451F-A2CA-1C7B73784241}" srcOrd="1" destOrd="0" presId="urn:microsoft.com/office/officeart/2005/8/layout/process2"/>
    <dgm:cxn modelId="{D26832DF-95A1-4188-9F10-AFCE199A9872}" type="presOf" srcId="{52F96CAF-185B-4207-8295-82F862639E9A}" destId="{06ECF6AB-623E-4D99-B845-5030E5640192}" srcOrd="0" destOrd="0" presId="urn:microsoft.com/office/officeart/2005/8/layout/process2"/>
    <dgm:cxn modelId="{3EDB38E6-00A1-4187-A8B7-1675F5866D54}" type="presOf" srcId="{919A9483-06D5-4314-BB9B-D4FEABB5E966}" destId="{2B73B487-3A03-4A63-A6A5-6E3487B93AE8}" srcOrd="0" destOrd="0" presId="urn:microsoft.com/office/officeart/2005/8/layout/process2"/>
    <dgm:cxn modelId="{CCDFB3F1-9088-4C91-9D12-7F5B314B050D}" srcId="{EEDEC175-1A8C-4F93-B03F-F9AD87048B7D}" destId="{919A9483-06D5-4314-BB9B-D4FEABB5E966}" srcOrd="1" destOrd="0" parTransId="{8391CDCC-518B-4FFC-85D5-C43326F1E4FE}" sibTransId="{F4922113-49EB-47AD-A1DB-5E3208754A9E}"/>
    <dgm:cxn modelId="{48475BF4-CB82-4E69-A436-19FC552A27AB}" type="presOf" srcId="{F4922113-49EB-47AD-A1DB-5E3208754A9E}" destId="{558740AD-8A33-44CA-A9D6-CEE1DDE54BE6}" srcOrd="1" destOrd="0" presId="urn:microsoft.com/office/officeart/2005/8/layout/process2"/>
    <dgm:cxn modelId="{F4136474-EDCF-4991-B22F-15442C824DE0}" type="presParOf" srcId="{8979B90D-233D-4695-9283-CC20A6635533}" destId="{4AD98243-2E8A-4003-8CDE-38832334A5A1}" srcOrd="0" destOrd="0" presId="urn:microsoft.com/office/officeart/2005/8/layout/process2"/>
    <dgm:cxn modelId="{6DFC8110-C403-4654-9FDA-9530BE165F4B}" type="presParOf" srcId="{8979B90D-233D-4695-9283-CC20A6635533}" destId="{7E906BD6-E5E7-4194-8970-28024DAE3A5F}" srcOrd="1" destOrd="0" presId="urn:microsoft.com/office/officeart/2005/8/layout/process2"/>
    <dgm:cxn modelId="{EE557B5D-A0CC-4A7D-A732-2D4A19595FF0}" type="presParOf" srcId="{7E906BD6-E5E7-4194-8970-28024DAE3A5F}" destId="{D7874D2F-D5C9-4AAA-A79F-D14B9ED0042D}" srcOrd="0" destOrd="0" presId="urn:microsoft.com/office/officeart/2005/8/layout/process2"/>
    <dgm:cxn modelId="{757A6065-FB13-4B0E-878A-0B7EFCA4A2CA}" type="presParOf" srcId="{8979B90D-233D-4695-9283-CC20A6635533}" destId="{2B73B487-3A03-4A63-A6A5-6E3487B93AE8}" srcOrd="2" destOrd="0" presId="urn:microsoft.com/office/officeart/2005/8/layout/process2"/>
    <dgm:cxn modelId="{E49C574A-0A02-4DA7-8EEF-145B0C9EC954}" type="presParOf" srcId="{8979B90D-233D-4695-9283-CC20A6635533}" destId="{644E3D31-B9C4-4548-A0C9-B9843F5E20F2}" srcOrd="3" destOrd="0" presId="urn:microsoft.com/office/officeart/2005/8/layout/process2"/>
    <dgm:cxn modelId="{519D1C0D-9AA3-4DDE-BDA5-79D7225B9748}" type="presParOf" srcId="{644E3D31-B9C4-4548-A0C9-B9843F5E20F2}" destId="{558740AD-8A33-44CA-A9D6-CEE1DDE54BE6}" srcOrd="0" destOrd="0" presId="urn:microsoft.com/office/officeart/2005/8/layout/process2"/>
    <dgm:cxn modelId="{17029528-5F76-4426-859C-A3F7622186A2}" type="presParOf" srcId="{8979B90D-233D-4695-9283-CC20A6635533}" destId="{51B2593C-1259-44A9-A03A-FE29E58B6F86}" srcOrd="4" destOrd="0" presId="urn:microsoft.com/office/officeart/2005/8/layout/process2"/>
    <dgm:cxn modelId="{C570ACFD-069C-4C2D-B1C5-8AB7AAA63AA3}" type="presParOf" srcId="{8979B90D-233D-4695-9283-CC20A6635533}" destId="{06ECF6AB-623E-4D99-B845-5030E5640192}" srcOrd="5" destOrd="0" presId="urn:microsoft.com/office/officeart/2005/8/layout/process2"/>
    <dgm:cxn modelId="{B99D82E3-705E-4072-A2A7-3220B6064C92}" type="presParOf" srcId="{06ECF6AB-623E-4D99-B845-5030E5640192}" destId="{C0B6A354-757D-4C21-9F01-8F3B6F582BA1}" srcOrd="0" destOrd="0" presId="urn:microsoft.com/office/officeart/2005/8/layout/process2"/>
    <dgm:cxn modelId="{7969904B-9420-4343-974A-4F2D4BB30EA0}" type="presParOf" srcId="{8979B90D-233D-4695-9283-CC20A6635533}" destId="{67D60F4C-13BC-4D0A-9522-DFD610347D10}" srcOrd="6" destOrd="0" presId="urn:microsoft.com/office/officeart/2005/8/layout/process2"/>
    <dgm:cxn modelId="{4F119C21-0395-4F8B-AA49-1A32E5FD768C}" type="presParOf" srcId="{8979B90D-233D-4695-9283-CC20A6635533}" destId="{48D2AFEE-9BA7-4C24-834C-D609D2E2401E}" srcOrd="7" destOrd="0" presId="urn:microsoft.com/office/officeart/2005/8/layout/process2"/>
    <dgm:cxn modelId="{C2B49C73-C4B6-481A-B2CA-057DA2EF5BB7}" type="presParOf" srcId="{48D2AFEE-9BA7-4C24-834C-D609D2E2401E}" destId="{03251872-D431-451F-A2CA-1C7B73784241}" srcOrd="0" destOrd="0" presId="urn:microsoft.com/office/officeart/2005/8/layout/process2"/>
    <dgm:cxn modelId="{A6F19DCF-2037-48C0-8332-4FC52D1542B2}" type="presParOf" srcId="{8979B90D-233D-4695-9283-CC20A6635533}" destId="{C9EFC8D4-8500-41F6-BABE-8294FB440A02}" srcOrd="8" destOrd="0" presId="urn:microsoft.com/office/officeart/2005/8/layout/process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EDEC175-1A8C-4F93-B03F-F9AD87048B7D}" type="doc">
      <dgm:prSet loTypeId="urn:microsoft.com/office/officeart/2005/8/layout/process2" loCatId="process" qsTypeId="urn:microsoft.com/office/officeart/2005/8/quickstyle/simple1" qsCatId="simple" csTypeId="urn:microsoft.com/office/officeart/2005/8/colors/colorful5" csCatId="colorful" phldr="1"/>
      <dgm:spPr/>
    </dgm:pt>
    <dgm:pt modelId="{E2E9BAB5-2DA7-4368-91B3-1051E2B6846D}">
      <dgm:prSet phldrT="[Text]"/>
      <dgm:spPr/>
      <dgm:t>
        <a:bodyPr/>
        <a:lstStyle/>
        <a:p>
          <a:r>
            <a:rPr lang="en-US" b="1">
              <a:latin typeface="Lato"/>
              <a:ea typeface="Lato"/>
              <a:cs typeface="Lato"/>
            </a:rPr>
            <a:t>Collect / Process</a:t>
          </a:r>
        </a:p>
      </dgm:t>
    </dgm:pt>
    <dgm:pt modelId="{0F2F8620-C03C-48F6-8593-D945561C828E}" type="parTrans" cxnId="{365F0E96-B453-4DC2-8B6B-85B3427D0C45}">
      <dgm:prSet/>
      <dgm:spPr/>
      <dgm:t>
        <a:bodyPr/>
        <a:lstStyle/>
        <a:p>
          <a:endParaRPr lang="en-US" b="1"/>
        </a:p>
      </dgm:t>
    </dgm:pt>
    <dgm:pt modelId="{6AFA6117-F2A7-4C88-A366-C0796E89AB0A}" type="sibTrans" cxnId="{365F0E96-B453-4DC2-8B6B-85B3427D0C45}">
      <dgm:prSet/>
      <dgm:spPr/>
      <dgm:t>
        <a:bodyPr/>
        <a:lstStyle/>
        <a:p>
          <a:endParaRPr lang="en-US" b="1"/>
        </a:p>
      </dgm:t>
    </dgm:pt>
    <dgm:pt modelId="{919A9483-06D5-4314-BB9B-D4FEABB5E966}">
      <dgm:prSet phldrT="[Text]"/>
      <dgm:spPr/>
      <dgm:t>
        <a:bodyPr/>
        <a:lstStyle/>
        <a:p>
          <a:r>
            <a:rPr lang="en-US" b="1">
              <a:latin typeface="Lato"/>
              <a:ea typeface="Lato"/>
              <a:cs typeface="Lato"/>
            </a:rPr>
            <a:t>Quality Check</a:t>
          </a:r>
        </a:p>
      </dgm:t>
    </dgm:pt>
    <dgm:pt modelId="{8391CDCC-518B-4FFC-85D5-C43326F1E4FE}" type="parTrans" cxnId="{CCDFB3F1-9088-4C91-9D12-7F5B314B050D}">
      <dgm:prSet/>
      <dgm:spPr/>
      <dgm:t>
        <a:bodyPr/>
        <a:lstStyle/>
        <a:p>
          <a:endParaRPr lang="en-US" b="1"/>
        </a:p>
      </dgm:t>
    </dgm:pt>
    <dgm:pt modelId="{F4922113-49EB-47AD-A1DB-5E3208754A9E}" type="sibTrans" cxnId="{CCDFB3F1-9088-4C91-9D12-7F5B314B050D}">
      <dgm:prSet/>
      <dgm:spPr/>
      <dgm:t>
        <a:bodyPr/>
        <a:lstStyle/>
        <a:p>
          <a:endParaRPr lang="en-US" b="1"/>
        </a:p>
      </dgm:t>
    </dgm:pt>
    <dgm:pt modelId="{A907A895-F8A5-4FA7-8C0F-9E2A220731D7}">
      <dgm:prSet phldrT="[Text]"/>
      <dgm:spPr/>
      <dgm:t>
        <a:bodyPr/>
        <a:lstStyle/>
        <a:p>
          <a:r>
            <a:rPr lang="en-US" b="1">
              <a:latin typeface="Lato"/>
              <a:ea typeface="Lato"/>
              <a:cs typeface="Lato"/>
            </a:rPr>
            <a:t>Harmonize</a:t>
          </a:r>
        </a:p>
      </dgm:t>
    </dgm:pt>
    <dgm:pt modelId="{5799C5BB-0954-47AC-A2EB-C35412C39311}" type="parTrans" cxnId="{5D65AE48-045C-4C9B-98DE-779F3B66CB27}">
      <dgm:prSet/>
      <dgm:spPr/>
      <dgm:t>
        <a:bodyPr/>
        <a:lstStyle/>
        <a:p>
          <a:endParaRPr lang="en-US" b="1"/>
        </a:p>
      </dgm:t>
    </dgm:pt>
    <dgm:pt modelId="{52F96CAF-185B-4207-8295-82F862639E9A}" type="sibTrans" cxnId="{5D65AE48-045C-4C9B-98DE-779F3B66CB27}">
      <dgm:prSet/>
      <dgm:spPr/>
      <dgm:t>
        <a:bodyPr/>
        <a:lstStyle/>
        <a:p>
          <a:endParaRPr lang="en-US" b="1"/>
        </a:p>
      </dgm:t>
    </dgm:pt>
    <dgm:pt modelId="{2B0C78D7-A5A8-43BA-A202-CAF0BA790793}">
      <dgm:prSet phldrT="[Text]"/>
      <dgm:spPr/>
      <dgm:t>
        <a:bodyPr/>
        <a:lstStyle/>
        <a:p>
          <a:pPr rtl="0"/>
          <a:r>
            <a:rPr lang="en-US" b="1">
              <a:latin typeface="Lato"/>
              <a:ea typeface="Lato"/>
              <a:cs typeface="Lato"/>
            </a:rPr>
            <a:t>Standardize </a:t>
          </a:r>
        </a:p>
      </dgm:t>
    </dgm:pt>
    <dgm:pt modelId="{3C9F8110-84EB-4C41-9DCE-0216D849CC4C}" type="parTrans" cxnId="{4FD1B773-4C3D-4DB7-8EBD-4A68ABA37159}">
      <dgm:prSet/>
      <dgm:spPr/>
      <dgm:t>
        <a:bodyPr/>
        <a:lstStyle/>
        <a:p>
          <a:endParaRPr lang="en-US" b="1"/>
        </a:p>
      </dgm:t>
    </dgm:pt>
    <dgm:pt modelId="{2CBE0E77-476F-4DB1-BE88-905781C9ED54}" type="sibTrans" cxnId="{4FD1B773-4C3D-4DB7-8EBD-4A68ABA37159}">
      <dgm:prSet/>
      <dgm:spPr/>
      <dgm:t>
        <a:bodyPr/>
        <a:lstStyle/>
        <a:p>
          <a:endParaRPr lang="en-US" b="1"/>
        </a:p>
      </dgm:t>
    </dgm:pt>
    <dgm:pt modelId="{5355E22F-DCE7-4B46-97B0-FC592AD8CC59}">
      <dgm:prSet phldrT="[Text]"/>
      <dgm:spPr/>
      <dgm:t>
        <a:bodyPr/>
        <a:lstStyle/>
        <a:p>
          <a:r>
            <a:rPr lang="en-US" b="1">
              <a:latin typeface="Lato"/>
              <a:ea typeface="Lato"/>
              <a:cs typeface="Lato"/>
            </a:rPr>
            <a:t>Publish</a:t>
          </a:r>
        </a:p>
      </dgm:t>
    </dgm:pt>
    <dgm:pt modelId="{7E2D5575-D5E4-47A6-AF66-4940E08670D3}" type="parTrans" cxnId="{F18EAB72-6FC3-4C90-BB11-5561DA7927E2}">
      <dgm:prSet/>
      <dgm:spPr/>
      <dgm:t>
        <a:bodyPr/>
        <a:lstStyle/>
        <a:p>
          <a:endParaRPr lang="en-US" b="1"/>
        </a:p>
      </dgm:t>
    </dgm:pt>
    <dgm:pt modelId="{7FC543F7-C7B3-4A52-86F2-D85BF630E675}" type="sibTrans" cxnId="{F18EAB72-6FC3-4C90-BB11-5561DA7927E2}">
      <dgm:prSet/>
      <dgm:spPr/>
      <dgm:t>
        <a:bodyPr/>
        <a:lstStyle/>
        <a:p>
          <a:endParaRPr lang="en-US" b="1"/>
        </a:p>
      </dgm:t>
    </dgm:pt>
    <dgm:pt modelId="{8979B90D-233D-4695-9283-CC20A6635533}" type="pres">
      <dgm:prSet presAssocID="{EEDEC175-1A8C-4F93-B03F-F9AD87048B7D}" presName="linearFlow" presStyleCnt="0">
        <dgm:presLayoutVars>
          <dgm:resizeHandles val="exact"/>
        </dgm:presLayoutVars>
      </dgm:prSet>
      <dgm:spPr/>
    </dgm:pt>
    <dgm:pt modelId="{4AD98243-2E8A-4003-8CDE-38832334A5A1}" type="pres">
      <dgm:prSet presAssocID="{E2E9BAB5-2DA7-4368-91B3-1051E2B6846D}" presName="node" presStyleLbl="node1" presStyleIdx="0" presStyleCnt="5">
        <dgm:presLayoutVars>
          <dgm:bulletEnabled val="1"/>
        </dgm:presLayoutVars>
      </dgm:prSet>
      <dgm:spPr/>
    </dgm:pt>
    <dgm:pt modelId="{7E906BD6-E5E7-4194-8970-28024DAE3A5F}" type="pres">
      <dgm:prSet presAssocID="{6AFA6117-F2A7-4C88-A366-C0796E89AB0A}" presName="sibTrans" presStyleLbl="sibTrans2D1" presStyleIdx="0" presStyleCnt="4"/>
      <dgm:spPr/>
    </dgm:pt>
    <dgm:pt modelId="{D7874D2F-D5C9-4AAA-A79F-D14B9ED0042D}" type="pres">
      <dgm:prSet presAssocID="{6AFA6117-F2A7-4C88-A366-C0796E89AB0A}" presName="connectorText" presStyleLbl="sibTrans2D1" presStyleIdx="0" presStyleCnt="4"/>
      <dgm:spPr/>
    </dgm:pt>
    <dgm:pt modelId="{2B73B487-3A03-4A63-A6A5-6E3487B93AE8}" type="pres">
      <dgm:prSet presAssocID="{919A9483-06D5-4314-BB9B-D4FEABB5E966}" presName="node" presStyleLbl="node1" presStyleIdx="1" presStyleCnt="5">
        <dgm:presLayoutVars>
          <dgm:bulletEnabled val="1"/>
        </dgm:presLayoutVars>
      </dgm:prSet>
      <dgm:spPr/>
    </dgm:pt>
    <dgm:pt modelId="{644E3D31-B9C4-4548-A0C9-B9843F5E20F2}" type="pres">
      <dgm:prSet presAssocID="{F4922113-49EB-47AD-A1DB-5E3208754A9E}" presName="sibTrans" presStyleLbl="sibTrans2D1" presStyleIdx="1" presStyleCnt="4"/>
      <dgm:spPr/>
    </dgm:pt>
    <dgm:pt modelId="{558740AD-8A33-44CA-A9D6-CEE1DDE54BE6}" type="pres">
      <dgm:prSet presAssocID="{F4922113-49EB-47AD-A1DB-5E3208754A9E}" presName="connectorText" presStyleLbl="sibTrans2D1" presStyleIdx="1" presStyleCnt="4"/>
      <dgm:spPr/>
    </dgm:pt>
    <dgm:pt modelId="{51B2593C-1259-44A9-A03A-FE29E58B6F86}" type="pres">
      <dgm:prSet presAssocID="{A907A895-F8A5-4FA7-8C0F-9E2A220731D7}" presName="node" presStyleLbl="node1" presStyleIdx="2" presStyleCnt="5">
        <dgm:presLayoutVars>
          <dgm:bulletEnabled val="1"/>
        </dgm:presLayoutVars>
      </dgm:prSet>
      <dgm:spPr/>
    </dgm:pt>
    <dgm:pt modelId="{06ECF6AB-623E-4D99-B845-5030E5640192}" type="pres">
      <dgm:prSet presAssocID="{52F96CAF-185B-4207-8295-82F862639E9A}" presName="sibTrans" presStyleLbl="sibTrans2D1" presStyleIdx="2" presStyleCnt="4"/>
      <dgm:spPr/>
    </dgm:pt>
    <dgm:pt modelId="{C0B6A354-757D-4C21-9F01-8F3B6F582BA1}" type="pres">
      <dgm:prSet presAssocID="{52F96CAF-185B-4207-8295-82F862639E9A}" presName="connectorText" presStyleLbl="sibTrans2D1" presStyleIdx="2" presStyleCnt="4"/>
      <dgm:spPr/>
    </dgm:pt>
    <dgm:pt modelId="{67D60F4C-13BC-4D0A-9522-DFD610347D10}" type="pres">
      <dgm:prSet presAssocID="{2B0C78D7-A5A8-43BA-A202-CAF0BA790793}" presName="node" presStyleLbl="node1" presStyleIdx="3" presStyleCnt="5">
        <dgm:presLayoutVars>
          <dgm:bulletEnabled val="1"/>
        </dgm:presLayoutVars>
      </dgm:prSet>
      <dgm:spPr/>
    </dgm:pt>
    <dgm:pt modelId="{48D2AFEE-9BA7-4C24-834C-D609D2E2401E}" type="pres">
      <dgm:prSet presAssocID="{2CBE0E77-476F-4DB1-BE88-905781C9ED54}" presName="sibTrans" presStyleLbl="sibTrans2D1" presStyleIdx="3" presStyleCnt="4"/>
      <dgm:spPr/>
    </dgm:pt>
    <dgm:pt modelId="{03251872-D431-451F-A2CA-1C7B73784241}" type="pres">
      <dgm:prSet presAssocID="{2CBE0E77-476F-4DB1-BE88-905781C9ED54}" presName="connectorText" presStyleLbl="sibTrans2D1" presStyleIdx="3" presStyleCnt="4"/>
      <dgm:spPr/>
    </dgm:pt>
    <dgm:pt modelId="{C9EFC8D4-8500-41F6-BABE-8294FB440A02}" type="pres">
      <dgm:prSet presAssocID="{5355E22F-DCE7-4B46-97B0-FC592AD8CC59}" presName="node" presStyleLbl="node1" presStyleIdx="4" presStyleCnt="5">
        <dgm:presLayoutVars>
          <dgm:bulletEnabled val="1"/>
        </dgm:presLayoutVars>
      </dgm:prSet>
      <dgm:spPr/>
    </dgm:pt>
  </dgm:ptLst>
  <dgm:cxnLst>
    <dgm:cxn modelId="{EFB73F0F-FA9B-494A-8B8D-97FABE198880}" type="presOf" srcId="{52F96CAF-185B-4207-8295-82F862639E9A}" destId="{C0B6A354-757D-4C21-9F01-8F3B6F582BA1}" srcOrd="1" destOrd="0" presId="urn:microsoft.com/office/officeart/2005/8/layout/process2"/>
    <dgm:cxn modelId="{44BEB318-5A6A-48ED-B020-90E3DC1E5EBD}" type="presOf" srcId="{6AFA6117-F2A7-4C88-A366-C0796E89AB0A}" destId="{D7874D2F-D5C9-4AAA-A79F-D14B9ED0042D}" srcOrd="1" destOrd="0" presId="urn:microsoft.com/office/officeart/2005/8/layout/process2"/>
    <dgm:cxn modelId="{5D65AE48-045C-4C9B-98DE-779F3B66CB27}" srcId="{EEDEC175-1A8C-4F93-B03F-F9AD87048B7D}" destId="{A907A895-F8A5-4FA7-8C0F-9E2A220731D7}" srcOrd="2" destOrd="0" parTransId="{5799C5BB-0954-47AC-A2EB-C35412C39311}" sibTransId="{52F96CAF-185B-4207-8295-82F862639E9A}"/>
    <dgm:cxn modelId="{F18EAB72-6FC3-4C90-BB11-5561DA7927E2}" srcId="{EEDEC175-1A8C-4F93-B03F-F9AD87048B7D}" destId="{5355E22F-DCE7-4B46-97B0-FC592AD8CC59}" srcOrd="4" destOrd="0" parTransId="{7E2D5575-D5E4-47A6-AF66-4940E08670D3}" sibTransId="{7FC543F7-C7B3-4A52-86F2-D85BF630E675}"/>
    <dgm:cxn modelId="{4FD1B773-4C3D-4DB7-8EBD-4A68ABA37159}" srcId="{EEDEC175-1A8C-4F93-B03F-F9AD87048B7D}" destId="{2B0C78D7-A5A8-43BA-A202-CAF0BA790793}" srcOrd="3" destOrd="0" parTransId="{3C9F8110-84EB-4C41-9DCE-0216D849CC4C}" sibTransId="{2CBE0E77-476F-4DB1-BE88-905781C9ED54}"/>
    <dgm:cxn modelId="{3455DF7B-7232-46F6-8571-365316BBEAF6}" type="presOf" srcId="{A907A895-F8A5-4FA7-8C0F-9E2A220731D7}" destId="{51B2593C-1259-44A9-A03A-FE29E58B6F86}" srcOrd="0" destOrd="0" presId="urn:microsoft.com/office/officeart/2005/8/layout/process2"/>
    <dgm:cxn modelId="{A2750F8D-5E8D-4ACA-8B58-7F7A3958C4B4}" type="presOf" srcId="{5355E22F-DCE7-4B46-97B0-FC592AD8CC59}" destId="{C9EFC8D4-8500-41F6-BABE-8294FB440A02}" srcOrd="0" destOrd="0" presId="urn:microsoft.com/office/officeart/2005/8/layout/process2"/>
    <dgm:cxn modelId="{4B6BCD8D-1725-44D5-B8C1-B5E81F862426}" type="presOf" srcId="{2CBE0E77-476F-4DB1-BE88-905781C9ED54}" destId="{48D2AFEE-9BA7-4C24-834C-D609D2E2401E}" srcOrd="0" destOrd="0" presId="urn:microsoft.com/office/officeart/2005/8/layout/process2"/>
    <dgm:cxn modelId="{365F0E96-B453-4DC2-8B6B-85B3427D0C45}" srcId="{EEDEC175-1A8C-4F93-B03F-F9AD87048B7D}" destId="{E2E9BAB5-2DA7-4368-91B3-1051E2B6846D}" srcOrd="0" destOrd="0" parTransId="{0F2F8620-C03C-48F6-8593-D945561C828E}" sibTransId="{6AFA6117-F2A7-4C88-A366-C0796E89AB0A}"/>
    <dgm:cxn modelId="{CDC3BA9A-3111-4CE3-8116-E93C1F584F44}" type="presOf" srcId="{F4922113-49EB-47AD-A1DB-5E3208754A9E}" destId="{644E3D31-B9C4-4548-A0C9-B9843F5E20F2}" srcOrd="0" destOrd="0" presId="urn:microsoft.com/office/officeart/2005/8/layout/process2"/>
    <dgm:cxn modelId="{067A20A3-3192-4125-B27B-4AB0BAE29C7C}" type="presOf" srcId="{2B0C78D7-A5A8-43BA-A202-CAF0BA790793}" destId="{67D60F4C-13BC-4D0A-9522-DFD610347D10}" srcOrd="0" destOrd="0" presId="urn:microsoft.com/office/officeart/2005/8/layout/process2"/>
    <dgm:cxn modelId="{31047AB7-247F-4E0D-B21C-71700A731DB7}" type="presOf" srcId="{EEDEC175-1A8C-4F93-B03F-F9AD87048B7D}" destId="{8979B90D-233D-4695-9283-CC20A6635533}" srcOrd="0" destOrd="0" presId="urn:microsoft.com/office/officeart/2005/8/layout/process2"/>
    <dgm:cxn modelId="{6CA582CD-C69B-4721-837C-694EF219F457}" type="presOf" srcId="{E2E9BAB5-2DA7-4368-91B3-1051E2B6846D}" destId="{4AD98243-2E8A-4003-8CDE-38832334A5A1}" srcOrd="0" destOrd="0" presId="urn:microsoft.com/office/officeart/2005/8/layout/process2"/>
    <dgm:cxn modelId="{05AE39D3-C8C7-4AA0-97E7-6B91C9A02910}" type="presOf" srcId="{6AFA6117-F2A7-4C88-A366-C0796E89AB0A}" destId="{7E906BD6-E5E7-4194-8970-28024DAE3A5F}" srcOrd="0" destOrd="0" presId="urn:microsoft.com/office/officeart/2005/8/layout/process2"/>
    <dgm:cxn modelId="{FC3E4DD5-AC31-40AC-8FFA-E603D033D794}" type="presOf" srcId="{2CBE0E77-476F-4DB1-BE88-905781C9ED54}" destId="{03251872-D431-451F-A2CA-1C7B73784241}" srcOrd="1" destOrd="0" presId="urn:microsoft.com/office/officeart/2005/8/layout/process2"/>
    <dgm:cxn modelId="{D26832DF-95A1-4188-9F10-AFCE199A9872}" type="presOf" srcId="{52F96CAF-185B-4207-8295-82F862639E9A}" destId="{06ECF6AB-623E-4D99-B845-5030E5640192}" srcOrd="0" destOrd="0" presId="urn:microsoft.com/office/officeart/2005/8/layout/process2"/>
    <dgm:cxn modelId="{3EDB38E6-00A1-4187-A8B7-1675F5866D54}" type="presOf" srcId="{919A9483-06D5-4314-BB9B-D4FEABB5E966}" destId="{2B73B487-3A03-4A63-A6A5-6E3487B93AE8}" srcOrd="0" destOrd="0" presId="urn:microsoft.com/office/officeart/2005/8/layout/process2"/>
    <dgm:cxn modelId="{CCDFB3F1-9088-4C91-9D12-7F5B314B050D}" srcId="{EEDEC175-1A8C-4F93-B03F-F9AD87048B7D}" destId="{919A9483-06D5-4314-BB9B-D4FEABB5E966}" srcOrd="1" destOrd="0" parTransId="{8391CDCC-518B-4FFC-85D5-C43326F1E4FE}" sibTransId="{F4922113-49EB-47AD-A1DB-5E3208754A9E}"/>
    <dgm:cxn modelId="{48475BF4-CB82-4E69-A436-19FC552A27AB}" type="presOf" srcId="{F4922113-49EB-47AD-A1DB-5E3208754A9E}" destId="{558740AD-8A33-44CA-A9D6-CEE1DDE54BE6}" srcOrd="1" destOrd="0" presId="urn:microsoft.com/office/officeart/2005/8/layout/process2"/>
    <dgm:cxn modelId="{F4136474-EDCF-4991-B22F-15442C824DE0}" type="presParOf" srcId="{8979B90D-233D-4695-9283-CC20A6635533}" destId="{4AD98243-2E8A-4003-8CDE-38832334A5A1}" srcOrd="0" destOrd="0" presId="urn:microsoft.com/office/officeart/2005/8/layout/process2"/>
    <dgm:cxn modelId="{6DFC8110-C403-4654-9FDA-9530BE165F4B}" type="presParOf" srcId="{8979B90D-233D-4695-9283-CC20A6635533}" destId="{7E906BD6-E5E7-4194-8970-28024DAE3A5F}" srcOrd="1" destOrd="0" presId="urn:microsoft.com/office/officeart/2005/8/layout/process2"/>
    <dgm:cxn modelId="{EE557B5D-A0CC-4A7D-A732-2D4A19595FF0}" type="presParOf" srcId="{7E906BD6-E5E7-4194-8970-28024DAE3A5F}" destId="{D7874D2F-D5C9-4AAA-A79F-D14B9ED0042D}" srcOrd="0" destOrd="0" presId="urn:microsoft.com/office/officeart/2005/8/layout/process2"/>
    <dgm:cxn modelId="{757A6065-FB13-4B0E-878A-0B7EFCA4A2CA}" type="presParOf" srcId="{8979B90D-233D-4695-9283-CC20A6635533}" destId="{2B73B487-3A03-4A63-A6A5-6E3487B93AE8}" srcOrd="2" destOrd="0" presId="urn:microsoft.com/office/officeart/2005/8/layout/process2"/>
    <dgm:cxn modelId="{E49C574A-0A02-4DA7-8EEF-145B0C9EC954}" type="presParOf" srcId="{8979B90D-233D-4695-9283-CC20A6635533}" destId="{644E3D31-B9C4-4548-A0C9-B9843F5E20F2}" srcOrd="3" destOrd="0" presId="urn:microsoft.com/office/officeart/2005/8/layout/process2"/>
    <dgm:cxn modelId="{519D1C0D-9AA3-4DDE-BDA5-79D7225B9748}" type="presParOf" srcId="{644E3D31-B9C4-4548-A0C9-B9843F5E20F2}" destId="{558740AD-8A33-44CA-A9D6-CEE1DDE54BE6}" srcOrd="0" destOrd="0" presId="urn:microsoft.com/office/officeart/2005/8/layout/process2"/>
    <dgm:cxn modelId="{17029528-5F76-4426-859C-A3F7622186A2}" type="presParOf" srcId="{8979B90D-233D-4695-9283-CC20A6635533}" destId="{51B2593C-1259-44A9-A03A-FE29E58B6F86}" srcOrd="4" destOrd="0" presId="urn:microsoft.com/office/officeart/2005/8/layout/process2"/>
    <dgm:cxn modelId="{C570ACFD-069C-4C2D-B1C5-8AB7AAA63AA3}" type="presParOf" srcId="{8979B90D-233D-4695-9283-CC20A6635533}" destId="{06ECF6AB-623E-4D99-B845-5030E5640192}" srcOrd="5" destOrd="0" presId="urn:microsoft.com/office/officeart/2005/8/layout/process2"/>
    <dgm:cxn modelId="{B99D82E3-705E-4072-A2A7-3220B6064C92}" type="presParOf" srcId="{06ECF6AB-623E-4D99-B845-5030E5640192}" destId="{C0B6A354-757D-4C21-9F01-8F3B6F582BA1}" srcOrd="0" destOrd="0" presId="urn:microsoft.com/office/officeart/2005/8/layout/process2"/>
    <dgm:cxn modelId="{7969904B-9420-4343-974A-4F2D4BB30EA0}" type="presParOf" srcId="{8979B90D-233D-4695-9283-CC20A6635533}" destId="{67D60F4C-13BC-4D0A-9522-DFD610347D10}" srcOrd="6" destOrd="0" presId="urn:microsoft.com/office/officeart/2005/8/layout/process2"/>
    <dgm:cxn modelId="{4F119C21-0395-4F8B-AA49-1A32E5FD768C}" type="presParOf" srcId="{8979B90D-233D-4695-9283-CC20A6635533}" destId="{48D2AFEE-9BA7-4C24-834C-D609D2E2401E}" srcOrd="7" destOrd="0" presId="urn:microsoft.com/office/officeart/2005/8/layout/process2"/>
    <dgm:cxn modelId="{C2B49C73-C4B6-481A-B2CA-057DA2EF5BB7}" type="presParOf" srcId="{48D2AFEE-9BA7-4C24-834C-D609D2E2401E}" destId="{03251872-D431-451F-A2CA-1C7B73784241}" srcOrd="0" destOrd="0" presId="urn:microsoft.com/office/officeart/2005/8/layout/process2"/>
    <dgm:cxn modelId="{A6F19DCF-2037-48C0-8332-4FC52D1542B2}" type="presParOf" srcId="{8979B90D-233D-4695-9283-CC20A6635533}" destId="{C9EFC8D4-8500-41F6-BABE-8294FB440A02}" srcOrd="8" destOrd="0" presId="urn:microsoft.com/office/officeart/2005/8/layout/process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EDEC175-1A8C-4F93-B03F-F9AD87048B7D}" type="doc">
      <dgm:prSet loTypeId="urn:microsoft.com/office/officeart/2005/8/layout/process2" loCatId="process" qsTypeId="urn:microsoft.com/office/officeart/2005/8/quickstyle/simple1" qsCatId="simple" csTypeId="urn:microsoft.com/office/officeart/2005/8/colors/colorful5" csCatId="colorful" phldr="1"/>
      <dgm:spPr/>
    </dgm:pt>
    <dgm:pt modelId="{E2E9BAB5-2DA7-4368-91B3-1051E2B6846D}">
      <dgm:prSet phldrT="[Text]"/>
      <dgm:spPr/>
      <dgm:t>
        <a:bodyPr/>
        <a:lstStyle/>
        <a:p>
          <a:r>
            <a:rPr lang="en-US" b="1">
              <a:latin typeface="Lato"/>
              <a:ea typeface="Lato"/>
              <a:cs typeface="Lato"/>
            </a:rPr>
            <a:t>Collect / Process</a:t>
          </a:r>
        </a:p>
      </dgm:t>
    </dgm:pt>
    <dgm:pt modelId="{0F2F8620-C03C-48F6-8593-D945561C828E}" type="parTrans" cxnId="{365F0E96-B453-4DC2-8B6B-85B3427D0C45}">
      <dgm:prSet/>
      <dgm:spPr/>
      <dgm:t>
        <a:bodyPr/>
        <a:lstStyle/>
        <a:p>
          <a:endParaRPr lang="en-US" b="1"/>
        </a:p>
      </dgm:t>
    </dgm:pt>
    <dgm:pt modelId="{6AFA6117-F2A7-4C88-A366-C0796E89AB0A}" type="sibTrans" cxnId="{365F0E96-B453-4DC2-8B6B-85B3427D0C45}">
      <dgm:prSet/>
      <dgm:spPr/>
      <dgm:t>
        <a:bodyPr/>
        <a:lstStyle/>
        <a:p>
          <a:endParaRPr lang="en-US" b="1"/>
        </a:p>
      </dgm:t>
    </dgm:pt>
    <dgm:pt modelId="{919A9483-06D5-4314-BB9B-D4FEABB5E966}">
      <dgm:prSet phldrT="[Text]"/>
      <dgm:spPr/>
      <dgm:t>
        <a:bodyPr/>
        <a:lstStyle/>
        <a:p>
          <a:r>
            <a:rPr lang="en-US" b="1">
              <a:latin typeface="Lato"/>
              <a:ea typeface="Lato"/>
              <a:cs typeface="Lato"/>
            </a:rPr>
            <a:t>Quality Check</a:t>
          </a:r>
        </a:p>
      </dgm:t>
    </dgm:pt>
    <dgm:pt modelId="{8391CDCC-518B-4FFC-85D5-C43326F1E4FE}" type="parTrans" cxnId="{CCDFB3F1-9088-4C91-9D12-7F5B314B050D}">
      <dgm:prSet/>
      <dgm:spPr/>
      <dgm:t>
        <a:bodyPr/>
        <a:lstStyle/>
        <a:p>
          <a:endParaRPr lang="en-US" b="1"/>
        </a:p>
      </dgm:t>
    </dgm:pt>
    <dgm:pt modelId="{F4922113-49EB-47AD-A1DB-5E3208754A9E}" type="sibTrans" cxnId="{CCDFB3F1-9088-4C91-9D12-7F5B314B050D}">
      <dgm:prSet/>
      <dgm:spPr/>
      <dgm:t>
        <a:bodyPr/>
        <a:lstStyle/>
        <a:p>
          <a:endParaRPr lang="en-US" b="1"/>
        </a:p>
      </dgm:t>
    </dgm:pt>
    <dgm:pt modelId="{A907A895-F8A5-4FA7-8C0F-9E2A220731D7}">
      <dgm:prSet phldrT="[Text]"/>
      <dgm:spPr/>
      <dgm:t>
        <a:bodyPr/>
        <a:lstStyle/>
        <a:p>
          <a:r>
            <a:rPr lang="en-US" b="1">
              <a:latin typeface="Lato"/>
              <a:ea typeface="Lato"/>
              <a:cs typeface="Lato"/>
            </a:rPr>
            <a:t>Harmonize</a:t>
          </a:r>
        </a:p>
      </dgm:t>
    </dgm:pt>
    <dgm:pt modelId="{5799C5BB-0954-47AC-A2EB-C35412C39311}" type="parTrans" cxnId="{5D65AE48-045C-4C9B-98DE-779F3B66CB27}">
      <dgm:prSet/>
      <dgm:spPr/>
      <dgm:t>
        <a:bodyPr/>
        <a:lstStyle/>
        <a:p>
          <a:endParaRPr lang="en-US" b="1"/>
        </a:p>
      </dgm:t>
    </dgm:pt>
    <dgm:pt modelId="{52F96CAF-185B-4207-8295-82F862639E9A}" type="sibTrans" cxnId="{5D65AE48-045C-4C9B-98DE-779F3B66CB27}">
      <dgm:prSet/>
      <dgm:spPr/>
      <dgm:t>
        <a:bodyPr/>
        <a:lstStyle/>
        <a:p>
          <a:endParaRPr lang="en-US" b="1"/>
        </a:p>
      </dgm:t>
    </dgm:pt>
    <dgm:pt modelId="{2B0C78D7-A5A8-43BA-A202-CAF0BA790793}">
      <dgm:prSet phldrT="[Text]"/>
      <dgm:spPr/>
      <dgm:t>
        <a:bodyPr/>
        <a:lstStyle/>
        <a:p>
          <a:pPr rtl="0"/>
          <a:r>
            <a:rPr lang="en-US" b="1">
              <a:latin typeface="Lato"/>
              <a:ea typeface="Lato"/>
              <a:cs typeface="Lato"/>
            </a:rPr>
            <a:t>Standardize </a:t>
          </a:r>
        </a:p>
      </dgm:t>
    </dgm:pt>
    <dgm:pt modelId="{3C9F8110-84EB-4C41-9DCE-0216D849CC4C}" type="parTrans" cxnId="{4FD1B773-4C3D-4DB7-8EBD-4A68ABA37159}">
      <dgm:prSet/>
      <dgm:spPr/>
      <dgm:t>
        <a:bodyPr/>
        <a:lstStyle/>
        <a:p>
          <a:endParaRPr lang="en-US" b="1"/>
        </a:p>
      </dgm:t>
    </dgm:pt>
    <dgm:pt modelId="{2CBE0E77-476F-4DB1-BE88-905781C9ED54}" type="sibTrans" cxnId="{4FD1B773-4C3D-4DB7-8EBD-4A68ABA37159}">
      <dgm:prSet/>
      <dgm:spPr/>
      <dgm:t>
        <a:bodyPr/>
        <a:lstStyle/>
        <a:p>
          <a:endParaRPr lang="en-US" b="1"/>
        </a:p>
      </dgm:t>
    </dgm:pt>
    <dgm:pt modelId="{5355E22F-DCE7-4B46-97B0-FC592AD8CC59}">
      <dgm:prSet phldrT="[Text]"/>
      <dgm:spPr/>
      <dgm:t>
        <a:bodyPr/>
        <a:lstStyle/>
        <a:p>
          <a:r>
            <a:rPr lang="en-US" b="1">
              <a:latin typeface="Lato"/>
              <a:ea typeface="Lato"/>
              <a:cs typeface="Lato"/>
            </a:rPr>
            <a:t>Publish</a:t>
          </a:r>
        </a:p>
      </dgm:t>
    </dgm:pt>
    <dgm:pt modelId="{7E2D5575-D5E4-47A6-AF66-4940E08670D3}" type="parTrans" cxnId="{F18EAB72-6FC3-4C90-BB11-5561DA7927E2}">
      <dgm:prSet/>
      <dgm:spPr/>
      <dgm:t>
        <a:bodyPr/>
        <a:lstStyle/>
        <a:p>
          <a:endParaRPr lang="en-US" b="1"/>
        </a:p>
      </dgm:t>
    </dgm:pt>
    <dgm:pt modelId="{7FC543F7-C7B3-4A52-86F2-D85BF630E675}" type="sibTrans" cxnId="{F18EAB72-6FC3-4C90-BB11-5561DA7927E2}">
      <dgm:prSet/>
      <dgm:spPr/>
      <dgm:t>
        <a:bodyPr/>
        <a:lstStyle/>
        <a:p>
          <a:endParaRPr lang="en-US" b="1"/>
        </a:p>
      </dgm:t>
    </dgm:pt>
    <dgm:pt modelId="{8979B90D-233D-4695-9283-CC20A6635533}" type="pres">
      <dgm:prSet presAssocID="{EEDEC175-1A8C-4F93-B03F-F9AD87048B7D}" presName="linearFlow" presStyleCnt="0">
        <dgm:presLayoutVars>
          <dgm:resizeHandles val="exact"/>
        </dgm:presLayoutVars>
      </dgm:prSet>
      <dgm:spPr/>
    </dgm:pt>
    <dgm:pt modelId="{4AD98243-2E8A-4003-8CDE-38832334A5A1}" type="pres">
      <dgm:prSet presAssocID="{E2E9BAB5-2DA7-4368-91B3-1051E2B6846D}" presName="node" presStyleLbl="node1" presStyleIdx="0" presStyleCnt="5">
        <dgm:presLayoutVars>
          <dgm:bulletEnabled val="1"/>
        </dgm:presLayoutVars>
      </dgm:prSet>
      <dgm:spPr/>
    </dgm:pt>
    <dgm:pt modelId="{7E906BD6-E5E7-4194-8970-28024DAE3A5F}" type="pres">
      <dgm:prSet presAssocID="{6AFA6117-F2A7-4C88-A366-C0796E89AB0A}" presName="sibTrans" presStyleLbl="sibTrans2D1" presStyleIdx="0" presStyleCnt="4"/>
      <dgm:spPr/>
    </dgm:pt>
    <dgm:pt modelId="{D7874D2F-D5C9-4AAA-A79F-D14B9ED0042D}" type="pres">
      <dgm:prSet presAssocID="{6AFA6117-F2A7-4C88-A366-C0796E89AB0A}" presName="connectorText" presStyleLbl="sibTrans2D1" presStyleIdx="0" presStyleCnt="4"/>
      <dgm:spPr/>
    </dgm:pt>
    <dgm:pt modelId="{2B73B487-3A03-4A63-A6A5-6E3487B93AE8}" type="pres">
      <dgm:prSet presAssocID="{919A9483-06D5-4314-BB9B-D4FEABB5E966}" presName="node" presStyleLbl="node1" presStyleIdx="1" presStyleCnt="5">
        <dgm:presLayoutVars>
          <dgm:bulletEnabled val="1"/>
        </dgm:presLayoutVars>
      </dgm:prSet>
      <dgm:spPr/>
    </dgm:pt>
    <dgm:pt modelId="{644E3D31-B9C4-4548-A0C9-B9843F5E20F2}" type="pres">
      <dgm:prSet presAssocID="{F4922113-49EB-47AD-A1DB-5E3208754A9E}" presName="sibTrans" presStyleLbl="sibTrans2D1" presStyleIdx="1" presStyleCnt="4"/>
      <dgm:spPr/>
    </dgm:pt>
    <dgm:pt modelId="{558740AD-8A33-44CA-A9D6-CEE1DDE54BE6}" type="pres">
      <dgm:prSet presAssocID="{F4922113-49EB-47AD-A1DB-5E3208754A9E}" presName="connectorText" presStyleLbl="sibTrans2D1" presStyleIdx="1" presStyleCnt="4"/>
      <dgm:spPr/>
    </dgm:pt>
    <dgm:pt modelId="{51B2593C-1259-44A9-A03A-FE29E58B6F86}" type="pres">
      <dgm:prSet presAssocID="{A907A895-F8A5-4FA7-8C0F-9E2A220731D7}" presName="node" presStyleLbl="node1" presStyleIdx="2" presStyleCnt="5">
        <dgm:presLayoutVars>
          <dgm:bulletEnabled val="1"/>
        </dgm:presLayoutVars>
      </dgm:prSet>
      <dgm:spPr/>
    </dgm:pt>
    <dgm:pt modelId="{06ECF6AB-623E-4D99-B845-5030E5640192}" type="pres">
      <dgm:prSet presAssocID="{52F96CAF-185B-4207-8295-82F862639E9A}" presName="sibTrans" presStyleLbl="sibTrans2D1" presStyleIdx="2" presStyleCnt="4"/>
      <dgm:spPr/>
    </dgm:pt>
    <dgm:pt modelId="{C0B6A354-757D-4C21-9F01-8F3B6F582BA1}" type="pres">
      <dgm:prSet presAssocID="{52F96CAF-185B-4207-8295-82F862639E9A}" presName="connectorText" presStyleLbl="sibTrans2D1" presStyleIdx="2" presStyleCnt="4"/>
      <dgm:spPr/>
    </dgm:pt>
    <dgm:pt modelId="{67D60F4C-13BC-4D0A-9522-DFD610347D10}" type="pres">
      <dgm:prSet presAssocID="{2B0C78D7-A5A8-43BA-A202-CAF0BA790793}" presName="node" presStyleLbl="node1" presStyleIdx="3" presStyleCnt="5">
        <dgm:presLayoutVars>
          <dgm:bulletEnabled val="1"/>
        </dgm:presLayoutVars>
      </dgm:prSet>
      <dgm:spPr/>
    </dgm:pt>
    <dgm:pt modelId="{48D2AFEE-9BA7-4C24-834C-D609D2E2401E}" type="pres">
      <dgm:prSet presAssocID="{2CBE0E77-476F-4DB1-BE88-905781C9ED54}" presName="sibTrans" presStyleLbl="sibTrans2D1" presStyleIdx="3" presStyleCnt="4"/>
      <dgm:spPr/>
    </dgm:pt>
    <dgm:pt modelId="{03251872-D431-451F-A2CA-1C7B73784241}" type="pres">
      <dgm:prSet presAssocID="{2CBE0E77-476F-4DB1-BE88-905781C9ED54}" presName="connectorText" presStyleLbl="sibTrans2D1" presStyleIdx="3" presStyleCnt="4"/>
      <dgm:spPr/>
    </dgm:pt>
    <dgm:pt modelId="{C9EFC8D4-8500-41F6-BABE-8294FB440A02}" type="pres">
      <dgm:prSet presAssocID="{5355E22F-DCE7-4B46-97B0-FC592AD8CC59}" presName="node" presStyleLbl="node1" presStyleIdx="4" presStyleCnt="5">
        <dgm:presLayoutVars>
          <dgm:bulletEnabled val="1"/>
        </dgm:presLayoutVars>
      </dgm:prSet>
      <dgm:spPr/>
    </dgm:pt>
  </dgm:ptLst>
  <dgm:cxnLst>
    <dgm:cxn modelId="{EFB73F0F-FA9B-494A-8B8D-97FABE198880}" type="presOf" srcId="{52F96CAF-185B-4207-8295-82F862639E9A}" destId="{C0B6A354-757D-4C21-9F01-8F3B6F582BA1}" srcOrd="1" destOrd="0" presId="urn:microsoft.com/office/officeart/2005/8/layout/process2"/>
    <dgm:cxn modelId="{44BEB318-5A6A-48ED-B020-90E3DC1E5EBD}" type="presOf" srcId="{6AFA6117-F2A7-4C88-A366-C0796E89AB0A}" destId="{D7874D2F-D5C9-4AAA-A79F-D14B9ED0042D}" srcOrd="1" destOrd="0" presId="urn:microsoft.com/office/officeart/2005/8/layout/process2"/>
    <dgm:cxn modelId="{5D65AE48-045C-4C9B-98DE-779F3B66CB27}" srcId="{EEDEC175-1A8C-4F93-B03F-F9AD87048B7D}" destId="{A907A895-F8A5-4FA7-8C0F-9E2A220731D7}" srcOrd="2" destOrd="0" parTransId="{5799C5BB-0954-47AC-A2EB-C35412C39311}" sibTransId="{52F96CAF-185B-4207-8295-82F862639E9A}"/>
    <dgm:cxn modelId="{F18EAB72-6FC3-4C90-BB11-5561DA7927E2}" srcId="{EEDEC175-1A8C-4F93-B03F-F9AD87048B7D}" destId="{5355E22F-DCE7-4B46-97B0-FC592AD8CC59}" srcOrd="4" destOrd="0" parTransId="{7E2D5575-D5E4-47A6-AF66-4940E08670D3}" sibTransId="{7FC543F7-C7B3-4A52-86F2-D85BF630E675}"/>
    <dgm:cxn modelId="{4FD1B773-4C3D-4DB7-8EBD-4A68ABA37159}" srcId="{EEDEC175-1A8C-4F93-B03F-F9AD87048B7D}" destId="{2B0C78D7-A5A8-43BA-A202-CAF0BA790793}" srcOrd="3" destOrd="0" parTransId="{3C9F8110-84EB-4C41-9DCE-0216D849CC4C}" sibTransId="{2CBE0E77-476F-4DB1-BE88-905781C9ED54}"/>
    <dgm:cxn modelId="{3455DF7B-7232-46F6-8571-365316BBEAF6}" type="presOf" srcId="{A907A895-F8A5-4FA7-8C0F-9E2A220731D7}" destId="{51B2593C-1259-44A9-A03A-FE29E58B6F86}" srcOrd="0" destOrd="0" presId="urn:microsoft.com/office/officeart/2005/8/layout/process2"/>
    <dgm:cxn modelId="{A2750F8D-5E8D-4ACA-8B58-7F7A3958C4B4}" type="presOf" srcId="{5355E22F-DCE7-4B46-97B0-FC592AD8CC59}" destId="{C9EFC8D4-8500-41F6-BABE-8294FB440A02}" srcOrd="0" destOrd="0" presId="urn:microsoft.com/office/officeart/2005/8/layout/process2"/>
    <dgm:cxn modelId="{4B6BCD8D-1725-44D5-B8C1-B5E81F862426}" type="presOf" srcId="{2CBE0E77-476F-4DB1-BE88-905781C9ED54}" destId="{48D2AFEE-9BA7-4C24-834C-D609D2E2401E}" srcOrd="0" destOrd="0" presId="urn:microsoft.com/office/officeart/2005/8/layout/process2"/>
    <dgm:cxn modelId="{365F0E96-B453-4DC2-8B6B-85B3427D0C45}" srcId="{EEDEC175-1A8C-4F93-B03F-F9AD87048B7D}" destId="{E2E9BAB5-2DA7-4368-91B3-1051E2B6846D}" srcOrd="0" destOrd="0" parTransId="{0F2F8620-C03C-48F6-8593-D945561C828E}" sibTransId="{6AFA6117-F2A7-4C88-A366-C0796E89AB0A}"/>
    <dgm:cxn modelId="{CDC3BA9A-3111-4CE3-8116-E93C1F584F44}" type="presOf" srcId="{F4922113-49EB-47AD-A1DB-5E3208754A9E}" destId="{644E3D31-B9C4-4548-A0C9-B9843F5E20F2}" srcOrd="0" destOrd="0" presId="urn:microsoft.com/office/officeart/2005/8/layout/process2"/>
    <dgm:cxn modelId="{067A20A3-3192-4125-B27B-4AB0BAE29C7C}" type="presOf" srcId="{2B0C78D7-A5A8-43BA-A202-CAF0BA790793}" destId="{67D60F4C-13BC-4D0A-9522-DFD610347D10}" srcOrd="0" destOrd="0" presId="urn:microsoft.com/office/officeart/2005/8/layout/process2"/>
    <dgm:cxn modelId="{31047AB7-247F-4E0D-B21C-71700A731DB7}" type="presOf" srcId="{EEDEC175-1A8C-4F93-B03F-F9AD87048B7D}" destId="{8979B90D-233D-4695-9283-CC20A6635533}" srcOrd="0" destOrd="0" presId="urn:microsoft.com/office/officeart/2005/8/layout/process2"/>
    <dgm:cxn modelId="{6CA582CD-C69B-4721-837C-694EF219F457}" type="presOf" srcId="{E2E9BAB5-2DA7-4368-91B3-1051E2B6846D}" destId="{4AD98243-2E8A-4003-8CDE-38832334A5A1}" srcOrd="0" destOrd="0" presId="urn:microsoft.com/office/officeart/2005/8/layout/process2"/>
    <dgm:cxn modelId="{05AE39D3-C8C7-4AA0-97E7-6B91C9A02910}" type="presOf" srcId="{6AFA6117-F2A7-4C88-A366-C0796E89AB0A}" destId="{7E906BD6-E5E7-4194-8970-28024DAE3A5F}" srcOrd="0" destOrd="0" presId="urn:microsoft.com/office/officeart/2005/8/layout/process2"/>
    <dgm:cxn modelId="{FC3E4DD5-AC31-40AC-8FFA-E603D033D794}" type="presOf" srcId="{2CBE0E77-476F-4DB1-BE88-905781C9ED54}" destId="{03251872-D431-451F-A2CA-1C7B73784241}" srcOrd="1" destOrd="0" presId="urn:microsoft.com/office/officeart/2005/8/layout/process2"/>
    <dgm:cxn modelId="{D26832DF-95A1-4188-9F10-AFCE199A9872}" type="presOf" srcId="{52F96CAF-185B-4207-8295-82F862639E9A}" destId="{06ECF6AB-623E-4D99-B845-5030E5640192}" srcOrd="0" destOrd="0" presId="urn:microsoft.com/office/officeart/2005/8/layout/process2"/>
    <dgm:cxn modelId="{3EDB38E6-00A1-4187-A8B7-1675F5866D54}" type="presOf" srcId="{919A9483-06D5-4314-BB9B-D4FEABB5E966}" destId="{2B73B487-3A03-4A63-A6A5-6E3487B93AE8}" srcOrd="0" destOrd="0" presId="urn:microsoft.com/office/officeart/2005/8/layout/process2"/>
    <dgm:cxn modelId="{CCDFB3F1-9088-4C91-9D12-7F5B314B050D}" srcId="{EEDEC175-1A8C-4F93-B03F-F9AD87048B7D}" destId="{919A9483-06D5-4314-BB9B-D4FEABB5E966}" srcOrd="1" destOrd="0" parTransId="{8391CDCC-518B-4FFC-85D5-C43326F1E4FE}" sibTransId="{F4922113-49EB-47AD-A1DB-5E3208754A9E}"/>
    <dgm:cxn modelId="{48475BF4-CB82-4E69-A436-19FC552A27AB}" type="presOf" srcId="{F4922113-49EB-47AD-A1DB-5E3208754A9E}" destId="{558740AD-8A33-44CA-A9D6-CEE1DDE54BE6}" srcOrd="1" destOrd="0" presId="urn:microsoft.com/office/officeart/2005/8/layout/process2"/>
    <dgm:cxn modelId="{F4136474-EDCF-4991-B22F-15442C824DE0}" type="presParOf" srcId="{8979B90D-233D-4695-9283-CC20A6635533}" destId="{4AD98243-2E8A-4003-8CDE-38832334A5A1}" srcOrd="0" destOrd="0" presId="urn:microsoft.com/office/officeart/2005/8/layout/process2"/>
    <dgm:cxn modelId="{6DFC8110-C403-4654-9FDA-9530BE165F4B}" type="presParOf" srcId="{8979B90D-233D-4695-9283-CC20A6635533}" destId="{7E906BD6-E5E7-4194-8970-28024DAE3A5F}" srcOrd="1" destOrd="0" presId="urn:microsoft.com/office/officeart/2005/8/layout/process2"/>
    <dgm:cxn modelId="{EE557B5D-A0CC-4A7D-A732-2D4A19595FF0}" type="presParOf" srcId="{7E906BD6-E5E7-4194-8970-28024DAE3A5F}" destId="{D7874D2F-D5C9-4AAA-A79F-D14B9ED0042D}" srcOrd="0" destOrd="0" presId="urn:microsoft.com/office/officeart/2005/8/layout/process2"/>
    <dgm:cxn modelId="{757A6065-FB13-4B0E-878A-0B7EFCA4A2CA}" type="presParOf" srcId="{8979B90D-233D-4695-9283-CC20A6635533}" destId="{2B73B487-3A03-4A63-A6A5-6E3487B93AE8}" srcOrd="2" destOrd="0" presId="urn:microsoft.com/office/officeart/2005/8/layout/process2"/>
    <dgm:cxn modelId="{E49C574A-0A02-4DA7-8EEF-145B0C9EC954}" type="presParOf" srcId="{8979B90D-233D-4695-9283-CC20A6635533}" destId="{644E3D31-B9C4-4548-A0C9-B9843F5E20F2}" srcOrd="3" destOrd="0" presId="urn:microsoft.com/office/officeart/2005/8/layout/process2"/>
    <dgm:cxn modelId="{519D1C0D-9AA3-4DDE-BDA5-79D7225B9748}" type="presParOf" srcId="{644E3D31-B9C4-4548-A0C9-B9843F5E20F2}" destId="{558740AD-8A33-44CA-A9D6-CEE1DDE54BE6}" srcOrd="0" destOrd="0" presId="urn:microsoft.com/office/officeart/2005/8/layout/process2"/>
    <dgm:cxn modelId="{17029528-5F76-4426-859C-A3F7622186A2}" type="presParOf" srcId="{8979B90D-233D-4695-9283-CC20A6635533}" destId="{51B2593C-1259-44A9-A03A-FE29E58B6F86}" srcOrd="4" destOrd="0" presId="urn:microsoft.com/office/officeart/2005/8/layout/process2"/>
    <dgm:cxn modelId="{C570ACFD-069C-4C2D-B1C5-8AB7AAA63AA3}" type="presParOf" srcId="{8979B90D-233D-4695-9283-CC20A6635533}" destId="{06ECF6AB-623E-4D99-B845-5030E5640192}" srcOrd="5" destOrd="0" presId="urn:microsoft.com/office/officeart/2005/8/layout/process2"/>
    <dgm:cxn modelId="{B99D82E3-705E-4072-A2A7-3220B6064C92}" type="presParOf" srcId="{06ECF6AB-623E-4D99-B845-5030E5640192}" destId="{C0B6A354-757D-4C21-9F01-8F3B6F582BA1}" srcOrd="0" destOrd="0" presId="urn:microsoft.com/office/officeart/2005/8/layout/process2"/>
    <dgm:cxn modelId="{7969904B-9420-4343-974A-4F2D4BB30EA0}" type="presParOf" srcId="{8979B90D-233D-4695-9283-CC20A6635533}" destId="{67D60F4C-13BC-4D0A-9522-DFD610347D10}" srcOrd="6" destOrd="0" presId="urn:microsoft.com/office/officeart/2005/8/layout/process2"/>
    <dgm:cxn modelId="{4F119C21-0395-4F8B-AA49-1A32E5FD768C}" type="presParOf" srcId="{8979B90D-233D-4695-9283-CC20A6635533}" destId="{48D2AFEE-9BA7-4C24-834C-D609D2E2401E}" srcOrd="7" destOrd="0" presId="urn:microsoft.com/office/officeart/2005/8/layout/process2"/>
    <dgm:cxn modelId="{C2B49C73-C4B6-481A-B2CA-057DA2EF5BB7}" type="presParOf" srcId="{48D2AFEE-9BA7-4C24-834C-D609D2E2401E}" destId="{03251872-D431-451F-A2CA-1C7B73784241}" srcOrd="0" destOrd="0" presId="urn:microsoft.com/office/officeart/2005/8/layout/process2"/>
    <dgm:cxn modelId="{A6F19DCF-2037-48C0-8332-4FC52D1542B2}" type="presParOf" srcId="{8979B90D-233D-4695-9283-CC20A6635533}" destId="{C9EFC8D4-8500-41F6-BABE-8294FB440A02}" srcOrd="8" destOrd="0" presId="urn:microsoft.com/office/officeart/2005/8/layout/process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EDEC175-1A8C-4F93-B03F-F9AD87048B7D}" type="doc">
      <dgm:prSet loTypeId="urn:microsoft.com/office/officeart/2005/8/layout/process2" loCatId="process" qsTypeId="urn:microsoft.com/office/officeart/2005/8/quickstyle/simple1" qsCatId="simple" csTypeId="urn:microsoft.com/office/officeart/2005/8/colors/colorful5" csCatId="colorful" phldr="1"/>
      <dgm:spPr/>
    </dgm:pt>
    <dgm:pt modelId="{E2E9BAB5-2DA7-4368-91B3-1051E2B6846D}">
      <dgm:prSet phldrT="[Text]"/>
      <dgm:spPr/>
      <dgm:t>
        <a:bodyPr/>
        <a:lstStyle/>
        <a:p>
          <a:r>
            <a:rPr lang="en-US" b="1">
              <a:latin typeface="Lato"/>
              <a:ea typeface="Lato"/>
              <a:cs typeface="Lato"/>
            </a:rPr>
            <a:t>Collect / Process</a:t>
          </a:r>
        </a:p>
      </dgm:t>
    </dgm:pt>
    <dgm:pt modelId="{0F2F8620-C03C-48F6-8593-D945561C828E}" type="parTrans" cxnId="{365F0E96-B453-4DC2-8B6B-85B3427D0C45}">
      <dgm:prSet/>
      <dgm:spPr/>
      <dgm:t>
        <a:bodyPr/>
        <a:lstStyle/>
        <a:p>
          <a:endParaRPr lang="en-US" b="1"/>
        </a:p>
      </dgm:t>
    </dgm:pt>
    <dgm:pt modelId="{6AFA6117-F2A7-4C88-A366-C0796E89AB0A}" type="sibTrans" cxnId="{365F0E96-B453-4DC2-8B6B-85B3427D0C45}">
      <dgm:prSet/>
      <dgm:spPr/>
      <dgm:t>
        <a:bodyPr/>
        <a:lstStyle/>
        <a:p>
          <a:endParaRPr lang="en-US" b="1"/>
        </a:p>
      </dgm:t>
    </dgm:pt>
    <dgm:pt modelId="{919A9483-06D5-4314-BB9B-D4FEABB5E966}">
      <dgm:prSet phldrT="[Text]"/>
      <dgm:spPr/>
      <dgm:t>
        <a:bodyPr/>
        <a:lstStyle/>
        <a:p>
          <a:r>
            <a:rPr lang="en-US" b="1">
              <a:latin typeface="Lato"/>
              <a:ea typeface="Lato"/>
              <a:cs typeface="Lato"/>
            </a:rPr>
            <a:t>Quality Check</a:t>
          </a:r>
        </a:p>
      </dgm:t>
    </dgm:pt>
    <dgm:pt modelId="{8391CDCC-518B-4FFC-85D5-C43326F1E4FE}" type="parTrans" cxnId="{CCDFB3F1-9088-4C91-9D12-7F5B314B050D}">
      <dgm:prSet/>
      <dgm:spPr/>
      <dgm:t>
        <a:bodyPr/>
        <a:lstStyle/>
        <a:p>
          <a:endParaRPr lang="en-US" b="1"/>
        </a:p>
      </dgm:t>
    </dgm:pt>
    <dgm:pt modelId="{F4922113-49EB-47AD-A1DB-5E3208754A9E}" type="sibTrans" cxnId="{CCDFB3F1-9088-4C91-9D12-7F5B314B050D}">
      <dgm:prSet/>
      <dgm:spPr/>
      <dgm:t>
        <a:bodyPr/>
        <a:lstStyle/>
        <a:p>
          <a:endParaRPr lang="en-US" b="1"/>
        </a:p>
      </dgm:t>
    </dgm:pt>
    <dgm:pt modelId="{A907A895-F8A5-4FA7-8C0F-9E2A220731D7}">
      <dgm:prSet phldrT="[Text]"/>
      <dgm:spPr/>
      <dgm:t>
        <a:bodyPr/>
        <a:lstStyle/>
        <a:p>
          <a:r>
            <a:rPr lang="en-US" b="1">
              <a:latin typeface="Lato"/>
              <a:ea typeface="Lato"/>
              <a:cs typeface="Lato"/>
            </a:rPr>
            <a:t>Harmonize</a:t>
          </a:r>
        </a:p>
      </dgm:t>
    </dgm:pt>
    <dgm:pt modelId="{5799C5BB-0954-47AC-A2EB-C35412C39311}" type="parTrans" cxnId="{5D65AE48-045C-4C9B-98DE-779F3B66CB27}">
      <dgm:prSet/>
      <dgm:spPr/>
      <dgm:t>
        <a:bodyPr/>
        <a:lstStyle/>
        <a:p>
          <a:endParaRPr lang="en-US" b="1"/>
        </a:p>
      </dgm:t>
    </dgm:pt>
    <dgm:pt modelId="{52F96CAF-185B-4207-8295-82F862639E9A}" type="sibTrans" cxnId="{5D65AE48-045C-4C9B-98DE-779F3B66CB27}">
      <dgm:prSet/>
      <dgm:spPr/>
      <dgm:t>
        <a:bodyPr/>
        <a:lstStyle/>
        <a:p>
          <a:endParaRPr lang="en-US" b="1"/>
        </a:p>
      </dgm:t>
    </dgm:pt>
    <dgm:pt modelId="{2B0C78D7-A5A8-43BA-A202-CAF0BA790793}">
      <dgm:prSet phldrT="[Text]"/>
      <dgm:spPr/>
      <dgm:t>
        <a:bodyPr/>
        <a:lstStyle/>
        <a:p>
          <a:pPr rtl="0"/>
          <a:r>
            <a:rPr lang="en-US" b="1">
              <a:latin typeface="Lato"/>
              <a:ea typeface="Lato"/>
              <a:cs typeface="Lato"/>
            </a:rPr>
            <a:t>Standardize </a:t>
          </a:r>
        </a:p>
      </dgm:t>
    </dgm:pt>
    <dgm:pt modelId="{3C9F8110-84EB-4C41-9DCE-0216D849CC4C}" type="parTrans" cxnId="{4FD1B773-4C3D-4DB7-8EBD-4A68ABA37159}">
      <dgm:prSet/>
      <dgm:spPr/>
      <dgm:t>
        <a:bodyPr/>
        <a:lstStyle/>
        <a:p>
          <a:endParaRPr lang="en-US" b="1"/>
        </a:p>
      </dgm:t>
    </dgm:pt>
    <dgm:pt modelId="{2CBE0E77-476F-4DB1-BE88-905781C9ED54}" type="sibTrans" cxnId="{4FD1B773-4C3D-4DB7-8EBD-4A68ABA37159}">
      <dgm:prSet/>
      <dgm:spPr/>
      <dgm:t>
        <a:bodyPr/>
        <a:lstStyle/>
        <a:p>
          <a:endParaRPr lang="en-US" b="1"/>
        </a:p>
      </dgm:t>
    </dgm:pt>
    <dgm:pt modelId="{5355E22F-DCE7-4B46-97B0-FC592AD8CC59}">
      <dgm:prSet phldrT="[Text]"/>
      <dgm:spPr/>
      <dgm:t>
        <a:bodyPr/>
        <a:lstStyle/>
        <a:p>
          <a:r>
            <a:rPr lang="en-US" b="1">
              <a:latin typeface="Lato"/>
              <a:ea typeface="Lato"/>
              <a:cs typeface="Lato"/>
            </a:rPr>
            <a:t>Publish</a:t>
          </a:r>
        </a:p>
      </dgm:t>
    </dgm:pt>
    <dgm:pt modelId="{7E2D5575-D5E4-47A6-AF66-4940E08670D3}" type="parTrans" cxnId="{F18EAB72-6FC3-4C90-BB11-5561DA7927E2}">
      <dgm:prSet/>
      <dgm:spPr/>
      <dgm:t>
        <a:bodyPr/>
        <a:lstStyle/>
        <a:p>
          <a:endParaRPr lang="en-US" b="1"/>
        </a:p>
      </dgm:t>
    </dgm:pt>
    <dgm:pt modelId="{7FC543F7-C7B3-4A52-86F2-D85BF630E675}" type="sibTrans" cxnId="{F18EAB72-6FC3-4C90-BB11-5561DA7927E2}">
      <dgm:prSet/>
      <dgm:spPr/>
      <dgm:t>
        <a:bodyPr/>
        <a:lstStyle/>
        <a:p>
          <a:endParaRPr lang="en-US" b="1"/>
        </a:p>
      </dgm:t>
    </dgm:pt>
    <dgm:pt modelId="{8979B90D-233D-4695-9283-CC20A6635533}" type="pres">
      <dgm:prSet presAssocID="{EEDEC175-1A8C-4F93-B03F-F9AD87048B7D}" presName="linearFlow" presStyleCnt="0">
        <dgm:presLayoutVars>
          <dgm:resizeHandles val="exact"/>
        </dgm:presLayoutVars>
      </dgm:prSet>
      <dgm:spPr/>
    </dgm:pt>
    <dgm:pt modelId="{4AD98243-2E8A-4003-8CDE-38832334A5A1}" type="pres">
      <dgm:prSet presAssocID="{E2E9BAB5-2DA7-4368-91B3-1051E2B6846D}" presName="node" presStyleLbl="node1" presStyleIdx="0" presStyleCnt="5">
        <dgm:presLayoutVars>
          <dgm:bulletEnabled val="1"/>
        </dgm:presLayoutVars>
      </dgm:prSet>
      <dgm:spPr/>
    </dgm:pt>
    <dgm:pt modelId="{7E906BD6-E5E7-4194-8970-28024DAE3A5F}" type="pres">
      <dgm:prSet presAssocID="{6AFA6117-F2A7-4C88-A366-C0796E89AB0A}" presName="sibTrans" presStyleLbl="sibTrans2D1" presStyleIdx="0" presStyleCnt="4"/>
      <dgm:spPr/>
    </dgm:pt>
    <dgm:pt modelId="{D7874D2F-D5C9-4AAA-A79F-D14B9ED0042D}" type="pres">
      <dgm:prSet presAssocID="{6AFA6117-F2A7-4C88-A366-C0796E89AB0A}" presName="connectorText" presStyleLbl="sibTrans2D1" presStyleIdx="0" presStyleCnt="4"/>
      <dgm:spPr/>
    </dgm:pt>
    <dgm:pt modelId="{2B73B487-3A03-4A63-A6A5-6E3487B93AE8}" type="pres">
      <dgm:prSet presAssocID="{919A9483-06D5-4314-BB9B-D4FEABB5E966}" presName="node" presStyleLbl="node1" presStyleIdx="1" presStyleCnt="5">
        <dgm:presLayoutVars>
          <dgm:bulletEnabled val="1"/>
        </dgm:presLayoutVars>
      </dgm:prSet>
      <dgm:spPr/>
    </dgm:pt>
    <dgm:pt modelId="{644E3D31-B9C4-4548-A0C9-B9843F5E20F2}" type="pres">
      <dgm:prSet presAssocID="{F4922113-49EB-47AD-A1DB-5E3208754A9E}" presName="sibTrans" presStyleLbl="sibTrans2D1" presStyleIdx="1" presStyleCnt="4"/>
      <dgm:spPr/>
    </dgm:pt>
    <dgm:pt modelId="{558740AD-8A33-44CA-A9D6-CEE1DDE54BE6}" type="pres">
      <dgm:prSet presAssocID="{F4922113-49EB-47AD-A1DB-5E3208754A9E}" presName="connectorText" presStyleLbl="sibTrans2D1" presStyleIdx="1" presStyleCnt="4"/>
      <dgm:spPr/>
    </dgm:pt>
    <dgm:pt modelId="{51B2593C-1259-44A9-A03A-FE29E58B6F86}" type="pres">
      <dgm:prSet presAssocID="{A907A895-F8A5-4FA7-8C0F-9E2A220731D7}" presName="node" presStyleLbl="node1" presStyleIdx="2" presStyleCnt="5">
        <dgm:presLayoutVars>
          <dgm:bulletEnabled val="1"/>
        </dgm:presLayoutVars>
      </dgm:prSet>
      <dgm:spPr/>
    </dgm:pt>
    <dgm:pt modelId="{06ECF6AB-623E-4D99-B845-5030E5640192}" type="pres">
      <dgm:prSet presAssocID="{52F96CAF-185B-4207-8295-82F862639E9A}" presName="sibTrans" presStyleLbl="sibTrans2D1" presStyleIdx="2" presStyleCnt="4"/>
      <dgm:spPr/>
    </dgm:pt>
    <dgm:pt modelId="{C0B6A354-757D-4C21-9F01-8F3B6F582BA1}" type="pres">
      <dgm:prSet presAssocID="{52F96CAF-185B-4207-8295-82F862639E9A}" presName="connectorText" presStyleLbl="sibTrans2D1" presStyleIdx="2" presStyleCnt="4"/>
      <dgm:spPr/>
    </dgm:pt>
    <dgm:pt modelId="{67D60F4C-13BC-4D0A-9522-DFD610347D10}" type="pres">
      <dgm:prSet presAssocID="{2B0C78D7-A5A8-43BA-A202-CAF0BA790793}" presName="node" presStyleLbl="node1" presStyleIdx="3" presStyleCnt="5">
        <dgm:presLayoutVars>
          <dgm:bulletEnabled val="1"/>
        </dgm:presLayoutVars>
      </dgm:prSet>
      <dgm:spPr/>
    </dgm:pt>
    <dgm:pt modelId="{48D2AFEE-9BA7-4C24-834C-D609D2E2401E}" type="pres">
      <dgm:prSet presAssocID="{2CBE0E77-476F-4DB1-BE88-905781C9ED54}" presName="sibTrans" presStyleLbl="sibTrans2D1" presStyleIdx="3" presStyleCnt="4"/>
      <dgm:spPr/>
    </dgm:pt>
    <dgm:pt modelId="{03251872-D431-451F-A2CA-1C7B73784241}" type="pres">
      <dgm:prSet presAssocID="{2CBE0E77-476F-4DB1-BE88-905781C9ED54}" presName="connectorText" presStyleLbl="sibTrans2D1" presStyleIdx="3" presStyleCnt="4"/>
      <dgm:spPr/>
    </dgm:pt>
    <dgm:pt modelId="{C9EFC8D4-8500-41F6-BABE-8294FB440A02}" type="pres">
      <dgm:prSet presAssocID="{5355E22F-DCE7-4B46-97B0-FC592AD8CC59}" presName="node" presStyleLbl="node1" presStyleIdx="4" presStyleCnt="5">
        <dgm:presLayoutVars>
          <dgm:bulletEnabled val="1"/>
        </dgm:presLayoutVars>
      </dgm:prSet>
      <dgm:spPr/>
    </dgm:pt>
  </dgm:ptLst>
  <dgm:cxnLst>
    <dgm:cxn modelId="{EFB73F0F-FA9B-494A-8B8D-97FABE198880}" type="presOf" srcId="{52F96CAF-185B-4207-8295-82F862639E9A}" destId="{C0B6A354-757D-4C21-9F01-8F3B6F582BA1}" srcOrd="1" destOrd="0" presId="urn:microsoft.com/office/officeart/2005/8/layout/process2"/>
    <dgm:cxn modelId="{44BEB318-5A6A-48ED-B020-90E3DC1E5EBD}" type="presOf" srcId="{6AFA6117-F2A7-4C88-A366-C0796E89AB0A}" destId="{D7874D2F-D5C9-4AAA-A79F-D14B9ED0042D}" srcOrd="1" destOrd="0" presId="urn:microsoft.com/office/officeart/2005/8/layout/process2"/>
    <dgm:cxn modelId="{5D65AE48-045C-4C9B-98DE-779F3B66CB27}" srcId="{EEDEC175-1A8C-4F93-B03F-F9AD87048B7D}" destId="{A907A895-F8A5-4FA7-8C0F-9E2A220731D7}" srcOrd="2" destOrd="0" parTransId="{5799C5BB-0954-47AC-A2EB-C35412C39311}" sibTransId="{52F96CAF-185B-4207-8295-82F862639E9A}"/>
    <dgm:cxn modelId="{F18EAB72-6FC3-4C90-BB11-5561DA7927E2}" srcId="{EEDEC175-1A8C-4F93-B03F-F9AD87048B7D}" destId="{5355E22F-DCE7-4B46-97B0-FC592AD8CC59}" srcOrd="4" destOrd="0" parTransId="{7E2D5575-D5E4-47A6-AF66-4940E08670D3}" sibTransId="{7FC543F7-C7B3-4A52-86F2-D85BF630E675}"/>
    <dgm:cxn modelId="{4FD1B773-4C3D-4DB7-8EBD-4A68ABA37159}" srcId="{EEDEC175-1A8C-4F93-B03F-F9AD87048B7D}" destId="{2B0C78D7-A5A8-43BA-A202-CAF0BA790793}" srcOrd="3" destOrd="0" parTransId="{3C9F8110-84EB-4C41-9DCE-0216D849CC4C}" sibTransId="{2CBE0E77-476F-4DB1-BE88-905781C9ED54}"/>
    <dgm:cxn modelId="{3455DF7B-7232-46F6-8571-365316BBEAF6}" type="presOf" srcId="{A907A895-F8A5-4FA7-8C0F-9E2A220731D7}" destId="{51B2593C-1259-44A9-A03A-FE29E58B6F86}" srcOrd="0" destOrd="0" presId="urn:microsoft.com/office/officeart/2005/8/layout/process2"/>
    <dgm:cxn modelId="{A2750F8D-5E8D-4ACA-8B58-7F7A3958C4B4}" type="presOf" srcId="{5355E22F-DCE7-4B46-97B0-FC592AD8CC59}" destId="{C9EFC8D4-8500-41F6-BABE-8294FB440A02}" srcOrd="0" destOrd="0" presId="urn:microsoft.com/office/officeart/2005/8/layout/process2"/>
    <dgm:cxn modelId="{4B6BCD8D-1725-44D5-B8C1-B5E81F862426}" type="presOf" srcId="{2CBE0E77-476F-4DB1-BE88-905781C9ED54}" destId="{48D2AFEE-9BA7-4C24-834C-D609D2E2401E}" srcOrd="0" destOrd="0" presId="urn:microsoft.com/office/officeart/2005/8/layout/process2"/>
    <dgm:cxn modelId="{365F0E96-B453-4DC2-8B6B-85B3427D0C45}" srcId="{EEDEC175-1A8C-4F93-B03F-F9AD87048B7D}" destId="{E2E9BAB5-2DA7-4368-91B3-1051E2B6846D}" srcOrd="0" destOrd="0" parTransId="{0F2F8620-C03C-48F6-8593-D945561C828E}" sibTransId="{6AFA6117-F2A7-4C88-A366-C0796E89AB0A}"/>
    <dgm:cxn modelId="{CDC3BA9A-3111-4CE3-8116-E93C1F584F44}" type="presOf" srcId="{F4922113-49EB-47AD-A1DB-5E3208754A9E}" destId="{644E3D31-B9C4-4548-A0C9-B9843F5E20F2}" srcOrd="0" destOrd="0" presId="urn:microsoft.com/office/officeart/2005/8/layout/process2"/>
    <dgm:cxn modelId="{067A20A3-3192-4125-B27B-4AB0BAE29C7C}" type="presOf" srcId="{2B0C78D7-A5A8-43BA-A202-CAF0BA790793}" destId="{67D60F4C-13BC-4D0A-9522-DFD610347D10}" srcOrd="0" destOrd="0" presId="urn:microsoft.com/office/officeart/2005/8/layout/process2"/>
    <dgm:cxn modelId="{31047AB7-247F-4E0D-B21C-71700A731DB7}" type="presOf" srcId="{EEDEC175-1A8C-4F93-B03F-F9AD87048B7D}" destId="{8979B90D-233D-4695-9283-CC20A6635533}" srcOrd="0" destOrd="0" presId="urn:microsoft.com/office/officeart/2005/8/layout/process2"/>
    <dgm:cxn modelId="{6CA582CD-C69B-4721-837C-694EF219F457}" type="presOf" srcId="{E2E9BAB5-2DA7-4368-91B3-1051E2B6846D}" destId="{4AD98243-2E8A-4003-8CDE-38832334A5A1}" srcOrd="0" destOrd="0" presId="urn:microsoft.com/office/officeart/2005/8/layout/process2"/>
    <dgm:cxn modelId="{05AE39D3-C8C7-4AA0-97E7-6B91C9A02910}" type="presOf" srcId="{6AFA6117-F2A7-4C88-A366-C0796E89AB0A}" destId="{7E906BD6-E5E7-4194-8970-28024DAE3A5F}" srcOrd="0" destOrd="0" presId="urn:microsoft.com/office/officeart/2005/8/layout/process2"/>
    <dgm:cxn modelId="{FC3E4DD5-AC31-40AC-8FFA-E603D033D794}" type="presOf" srcId="{2CBE0E77-476F-4DB1-BE88-905781C9ED54}" destId="{03251872-D431-451F-A2CA-1C7B73784241}" srcOrd="1" destOrd="0" presId="urn:microsoft.com/office/officeart/2005/8/layout/process2"/>
    <dgm:cxn modelId="{D26832DF-95A1-4188-9F10-AFCE199A9872}" type="presOf" srcId="{52F96CAF-185B-4207-8295-82F862639E9A}" destId="{06ECF6AB-623E-4D99-B845-5030E5640192}" srcOrd="0" destOrd="0" presId="urn:microsoft.com/office/officeart/2005/8/layout/process2"/>
    <dgm:cxn modelId="{3EDB38E6-00A1-4187-A8B7-1675F5866D54}" type="presOf" srcId="{919A9483-06D5-4314-BB9B-D4FEABB5E966}" destId="{2B73B487-3A03-4A63-A6A5-6E3487B93AE8}" srcOrd="0" destOrd="0" presId="urn:microsoft.com/office/officeart/2005/8/layout/process2"/>
    <dgm:cxn modelId="{CCDFB3F1-9088-4C91-9D12-7F5B314B050D}" srcId="{EEDEC175-1A8C-4F93-B03F-F9AD87048B7D}" destId="{919A9483-06D5-4314-BB9B-D4FEABB5E966}" srcOrd="1" destOrd="0" parTransId="{8391CDCC-518B-4FFC-85D5-C43326F1E4FE}" sibTransId="{F4922113-49EB-47AD-A1DB-5E3208754A9E}"/>
    <dgm:cxn modelId="{48475BF4-CB82-4E69-A436-19FC552A27AB}" type="presOf" srcId="{F4922113-49EB-47AD-A1DB-5E3208754A9E}" destId="{558740AD-8A33-44CA-A9D6-CEE1DDE54BE6}" srcOrd="1" destOrd="0" presId="urn:microsoft.com/office/officeart/2005/8/layout/process2"/>
    <dgm:cxn modelId="{F4136474-EDCF-4991-B22F-15442C824DE0}" type="presParOf" srcId="{8979B90D-233D-4695-9283-CC20A6635533}" destId="{4AD98243-2E8A-4003-8CDE-38832334A5A1}" srcOrd="0" destOrd="0" presId="urn:microsoft.com/office/officeart/2005/8/layout/process2"/>
    <dgm:cxn modelId="{6DFC8110-C403-4654-9FDA-9530BE165F4B}" type="presParOf" srcId="{8979B90D-233D-4695-9283-CC20A6635533}" destId="{7E906BD6-E5E7-4194-8970-28024DAE3A5F}" srcOrd="1" destOrd="0" presId="urn:microsoft.com/office/officeart/2005/8/layout/process2"/>
    <dgm:cxn modelId="{EE557B5D-A0CC-4A7D-A732-2D4A19595FF0}" type="presParOf" srcId="{7E906BD6-E5E7-4194-8970-28024DAE3A5F}" destId="{D7874D2F-D5C9-4AAA-A79F-D14B9ED0042D}" srcOrd="0" destOrd="0" presId="urn:microsoft.com/office/officeart/2005/8/layout/process2"/>
    <dgm:cxn modelId="{757A6065-FB13-4B0E-878A-0B7EFCA4A2CA}" type="presParOf" srcId="{8979B90D-233D-4695-9283-CC20A6635533}" destId="{2B73B487-3A03-4A63-A6A5-6E3487B93AE8}" srcOrd="2" destOrd="0" presId="urn:microsoft.com/office/officeart/2005/8/layout/process2"/>
    <dgm:cxn modelId="{E49C574A-0A02-4DA7-8EEF-145B0C9EC954}" type="presParOf" srcId="{8979B90D-233D-4695-9283-CC20A6635533}" destId="{644E3D31-B9C4-4548-A0C9-B9843F5E20F2}" srcOrd="3" destOrd="0" presId="urn:microsoft.com/office/officeart/2005/8/layout/process2"/>
    <dgm:cxn modelId="{519D1C0D-9AA3-4DDE-BDA5-79D7225B9748}" type="presParOf" srcId="{644E3D31-B9C4-4548-A0C9-B9843F5E20F2}" destId="{558740AD-8A33-44CA-A9D6-CEE1DDE54BE6}" srcOrd="0" destOrd="0" presId="urn:microsoft.com/office/officeart/2005/8/layout/process2"/>
    <dgm:cxn modelId="{17029528-5F76-4426-859C-A3F7622186A2}" type="presParOf" srcId="{8979B90D-233D-4695-9283-CC20A6635533}" destId="{51B2593C-1259-44A9-A03A-FE29E58B6F86}" srcOrd="4" destOrd="0" presId="urn:microsoft.com/office/officeart/2005/8/layout/process2"/>
    <dgm:cxn modelId="{C570ACFD-069C-4C2D-B1C5-8AB7AAA63AA3}" type="presParOf" srcId="{8979B90D-233D-4695-9283-CC20A6635533}" destId="{06ECF6AB-623E-4D99-B845-5030E5640192}" srcOrd="5" destOrd="0" presId="urn:microsoft.com/office/officeart/2005/8/layout/process2"/>
    <dgm:cxn modelId="{B99D82E3-705E-4072-A2A7-3220B6064C92}" type="presParOf" srcId="{06ECF6AB-623E-4D99-B845-5030E5640192}" destId="{C0B6A354-757D-4C21-9F01-8F3B6F582BA1}" srcOrd="0" destOrd="0" presId="urn:microsoft.com/office/officeart/2005/8/layout/process2"/>
    <dgm:cxn modelId="{7969904B-9420-4343-974A-4F2D4BB30EA0}" type="presParOf" srcId="{8979B90D-233D-4695-9283-CC20A6635533}" destId="{67D60F4C-13BC-4D0A-9522-DFD610347D10}" srcOrd="6" destOrd="0" presId="urn:microsoft.com/office/officeart/2005/8/layout/process2"/>
    <dgm:cxn modelId="{4F119C21-0395-4F8B-AA49-1A32E5FD768C}" type="presParOf" srcId="{8979B90D-233D-4695-9283-CC20A6635533}" destId="{48D2AFEE-9BA7-4C24-834C-D609D2E2401E}" srcOrd="7" destOrd="0" presId="urn:microsoft.com/office/officeart/2005/8/layout/process2"/>
    <dgm:cxn modelId="{C2B49C73-C4B6-481A-B2CA-057DA2EF5BB7}" type="presParOf" srcId="{48D2AFEE-9BA7-4C24-834C-D609D2E2401E}" destId="{03251872-D431-451F-A2CA-1C7B73784241}" srcOrd="0" destOrd="0" presId="urn:microsoft.com/office/officeart/2005/8/layout/process2"/>
    <dgm:cxn modelId="{A6F19DCF-2037-48C0-8332-4FC52D1542B2}" type="presParOf" srcId="{8979B90D-233D-4695-9283-CC20A6635533}" destId="{C9EFC8D4-8500-41F6-BABE-8294FB440A02}" srcOrd="8" destOrd="0" presId="urn:microsoft.com/office/officeart/2005/8/layout/process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D98243-2E8A-4003-8CDE-38832334A5A1}">
      <dsp:nvSpPr>
        <dsp:cNvPr id="0" name=""/>
        <dsp:cNvSpPr/>
      </dsp:nvSpPr>
      <dsp:spPr>
        <a:xfrm>
          <a:off x="2257147" y="317"/>
          <a:ext cx="1486455" cy="371613"/>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a:latin typeface="Lato"/>
              <a:ea typeface="Lato"/>
              <a:cs typeface="Lato"/>
            </a:rPr>
            <a:t>Collect / Process</a:t>
          </a:r>
        </a:p>
      </dsp:txBody>
      <dsp:txXfrm>
        <a:off x="2268031" y="11201"/>
        <a:ext cx="1464687" cy="349845"/>
      </dsp:txXfrm>
    </dsp:sp>
    <dsp:sp modelId="{7E906BD6-E5E7-4194-8970-28024DAE3A5F}">
      <dsp:nvSpPr>
        <dsp:cNvPr id="0" name=""/>
        <dsp:cNvSpPr/>
      </dsp:nvSpPr>
      <dsp:spPr>
        <a:xfrm rot="5400000">
          <a:off x="2930697" y="381221"/>
          <a:ext cx="139355" cy="167226"/>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b="1" kern="1200"/>
        </a:p>
      </dsp:txBody>
      <dsp:txXfrm rot="-5400000">
        <a:off x="2950207" y="395156"/>
        <a:ext cx="100336" cy="97549"/>
      </dsp:txXfrm>
    </dsp:sp>
    <dsp:sp modelId="{2B73B487-3A03-4A63-A6A5-6E3487B93AE8}">
      <dsp:nvSpPr>
        <dsp:cNvPr id="0" name=""/>
        <dsp:cNvSpPr/>
      </dsp:nvSpPr>
      <dsp:spPr>
        <a:xfrm>
          <a:off x="2257147" y="557738"/>
          <a:ext cx="1486455" cy="371613"/>
        </a:xfrm>
        <a:prstGeom prst="roundRect">
          <a:avLst>
            <a:gd name="adj" fmla="val 10000"/>
          </a:avLst>
        </a:prstGeom>
        <a:solidFill>
          <a:schemeClr val="accent5">
            <a:hueOff val="-1689636"/>
            <a:satOff val="-4355"/>
            <a:lumOff val="-2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a:latin typeface="Lato"/>
              <a:ea typeface="Lato"/>
              <a:cs typeface="Lato"/>
            </a:rPr>
            <a:t>Quality Check</a:t>
          </a:r>
        </a:p>
      </dsp:txBody>
      <dsp:txXfrm>
        <a:off x="2268031" y="568622"/>
        <a:ext cx="1464687" cy="349845"/>
      </dsp:txXfrm>
    </dsp:sp>
    <dsp:sp modelId="{644E3D31-B9C4-4548-A0C9-B9843F5E20F2}">
      <dsp:nvSpPr>
        <dsp:cNvPr id="0" name=""/>
        <dsp:cNvSpPr/>
      </dsp:nvSpPr>
      <dsp:spPr>
        <a:xfrm rot="5400000">
          <a:off x="2930697" y="938642"/>
          <a:ext cx="139355" cy="167226"/>
        </a:xfrm>
        <a:prstGeom prst="rightArrow">
          <a:avLst>
            <a:gd name="adj1" fmla="val 60000"/>
            <a:gd name="adj2" fmla="val 50000"/>
          </a:avLst>
        </a:prstGeom>
        <a:solidFill>
          <a:schemeClr val="accent5">
            <a:hueOff val="-2252848"/>
            <a:satOff val="-5806"/>
            <a:lumOff val="-392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b="1" kern="1200"/>
        </a:p>
      </dsp:txBody>
      <dsp:txXfrm rot="-5400000">
        <a:off x="2950207" y="952577"/>
        <a:ext cx="100336" cy="97549"/>
      </dsp:txXfrm>
    </dsp:sp>
    <dsp:sp modelId="{51B2593C-1259-44A9-A03A-FE29E58B6F86}">
      <dsp:nvSpPr>
        <dsp:cNvPr id="0" name=""/>
        <dsp:cNvSpPr/>
      </dsp:nvSpPr>
      <dsp:spPr>
        <a:xfrm>
          <a:off x="2257147" y="1115159"/>
          <a:ext cx="1486455" cy="371613"/>
        </a:xfrm>
        <a:prstGeom prst="roundRect">
          <a:avLst>
            <a:gd name="adj" fmla="val 10000"/>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a:latin typeface="Lato"/>
              <a:ea typeface="Lato"/>
              <a:cs typeface="Lato"/>
            </a:rPr>
            <a:t>Harmonize</a:t>
          </a:r>
        </a:p>
      </dsp:txBody>
      <dsp:txXfrm>
        <a:off x="2268031" y="1126043"/>
        <a:ext cx="1464687" cy="349845"/>
      </dsp:txXfrm>
    </dsp:sp>
    <dsp:sp modelId="{06ECF6AB-623E-4D99-B845-5030E5640192}">
      <dsp:nvSpPr>
        <dsp:cNvPr id="0" name=""/>
        <dsp:cNvSpPr/>
      </dsp:nvSpPr>
      <dsp:spPr>
        <a:xfrm rot="5400000">
          <a:off x="2930697" y="1496063"/>
          <a:ext cx="139355" cy="167226"/>
        </a:xfrm>
        <a:prstGeom prst="rightArrow">
          <a:avLst>
            <a:gd name="adj1" fmla="val 60000"/>
            <a:gd name="adj2" fmla="val 50000"/>
          </a:avLst>
        </a:prstGeom>
        <a:solidFill>
          <a:schemeClr val="accent5">
            <a:hueOff val="-4505695"/>
            <a:satOff val="-11613"/>
            <a:lumOff val="-784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b="1" kern="1200"/>
        </a:p>
      </dsp:txBody>
      <dsp:txXfrm rot="-5400000">
        <a:off x="2950207" y="1509998"/>
        <a:ext cx="100336" cy="97549"/>
      </dsp:txXfrm>
    </dsp:sp>
    <dsp:sp modelId="{67D60F4C-13BC-4D0A-9522-DFD610347D10}">
      <dsp:nvSpPr>
        <dsp:cNvPr id="0" name=""/>
        <dsp:cNvSpPr/>
      </dsp:nvSpPr>
      <dsp:spPr>
        <a:xfrm>
          <a:off x="2257147" y="1672579"/>
          <a:ext cx="1486455" cy="371613"/>
        </a:xfrm>
        <a:prstGeom prst="roundRect">
          <a:avLst>
            <a:gd name="adj" fmla="val 10000"/>
          </a:avLst>
        </a:prstGeom>
        <a:solidFill>
          <a:schemeClr val="accent5">
            <a:hueOff val="-5068907"/>
            <a:satOff val="-13064"/>
            <a:lumOff val="-88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rtl="0">
            <a:lnSpc>
              <a:spcPct val="90000"/>
            </a:lnSpc>
            <a:spcBef>
              <a:spcPct val="0"/>
            </a:spcBef>
            <a:spcAft>
              <a:spcPct val="35000"/>
            </a:spcAft>
            <a:buNone/>
          </a:pPr>
          <a:r>
            <a:rPr lang="en-US" sz="1400" b="1" kern="1200">
              <a:latin typeface="Lato"/>
              <a:ea typeface="Lato"/>
              <a:cs typeface="Lato"/>
            </a:rPr>
            <a:t>Standardize </a:t>
          </a:r>
        </a:p>
      </dsp:txBody>
      <dsp:txXfrm>
        <a:off x="2268031" y="1683463"/>
        <a:ext cx="1464687" cy="349845"/>
      </dsp:txXfrm>
    </dsp:sp>
    <dsp:sp modelId="{48D2AFEE-9BA7-4C24-834C-D609D2E2401E}">
      <dsp:nvSpPr>
        <dsp:cNvPr id="0" name=""/>
        <dsp:cNvSpPr/>
      </dsp:nvSpPr>
      <dsp:spPr>
        <a:xfrm rot="5400000">
          <a:off x="2930697" y="2053483"/>
          <a:ext cx="139355" cy="167226"/>
        </a:xfrm>
        <a:prstGeom prst="rightArrow">
          <a:avLst>
            <a:gd name="adj1" fmla="val 60000"/>
            <a:gd name="adj2" fmla="val 50000"/>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b="1" kern="1200"/>
        </a:p>
      </dsp:txBody>
      <dsp:txXfrm rot="-5400000">
        <a:off x="2950207" y="2067418"/>
        <a:ext cx="100336" cy="97549"/>
      </dsp:txXfrm>
    </dsp:sp>
    <dsp:sp modelId="{C9EFC8D4-8500-41F6-BABE-8294FB440A02}">
      <dsp:nvSpPr>
        <dsp:cNvPr id="0" name=""/>
        <dsp:cNvSpPr/>
      </dsp:nvSpPr>
      <dsp:spPr>
        <a:xfrm>
          <a:off x="2257147" y="2230000"/>
          <a:ext cx="1486455" cy="371613"/>
        </a:xfrm>
        <a:prstGeom prst="roundRect">
          <a:avLst>
            <a:gd name="adj" fmla="val 10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a:latin typeface="Lato"/>
              <a:ea typeface="Lato"/>
              <a:cs typeface="Lato"/>
            </a:rPr>
            <a:t>Publish</a:t>
          </a:r>
        </a:p>
      </dsp:txBody>
      <dsp:txXfrm>
        <a:off x="2268031" y="2240884"/>
        <a:ext cx="1464687" cy="34984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D98243-2E8A-4003-8CDE-38832334A5A1}">
      <dsp:nvSpPr>
        <dsp:cNvPr id="0" name=""/>
        <dsp:cNvSpPr/>
      </dsp:nvSpPr>
      <dsp:spPr>
        <a:xfrm>
          <a:off x="2257147" y="317"/>
          <a:ext cx="1486455" cy="371613"/>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a:latin typeface="Lato"/>
              <a:ea typeface="Lato"/>
              <a:cs typeface="Lato"/>
            </a:rPr>
            <a:t>Collect / Process</a:t>
          </a:r>
        </a:p>
      </dsp:txBody>
      <dsp:txXfrm>
        <a:off x="2268031" y="11201"/>
        <a:ext cx="1464687" cy="349845"/>
      </dsp:txXfrm>
    </dsp:sp>
    <dsp:sp modelId="{7E906BD6-E5E7-4194-8970-28024DAE3A5F}">
      <dsp:nvSpPr>
        <dsp:cNvPr id="0" name=""/>
        <dsp:cNvSpPr/>
      </dsp:nvSpPr>
      <dsp:spPr>
        <a:xfrm rot="5400000">
          <a:off x="2930697" y="381221"/>
          <a:ext cx="139355" cy="167226"/>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b="1" kern="1200"/>
        </a:p>
      </dsp:txBody>
      <dsp:txXfrm rot="-5400000">
        <a:off x="2950207" y="395156"/>
        <a:ext cx="100336" cy="97549"/>
      </dsp:txXfrm>
    </dsp:sp>
    <dsp:sp modelId="{2B73B487-3A03-4A63-A6A5-6E3487B93AE8}">
      <dsp:nvSpPr>
        <dsp:cNvPr id="0" name=""/>
        <dsp:cNvSpPr/>
      </dsp:nvSpPr>
      <dsp:spPr>
        <a:xfrm>
          <a:off x="2257147" y="557738"/>
          <a:ext cx="1486455" cy="371613"/>
        </a:xfrm>
        <a:prstGeom prst="roundRect">
          <a:avLst>
            <a:gd name="adj" fmla="val 10000"/>
          </a:avLst>
        </a:prstGeom>
        <a:solidFill>
          <a:schemeClr val="accent5">
            <a:hueOff val="-1689636"/>
            <a:satOff val="-4355"/>
            <a:lumOff val="-2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a:latin typeface="Lato"/>
              <a:ea typeface="Lato"/>
              <a:cs typeface="Lato"/>
            </a:rPr>
            <a:t>Quality Check</a:t>
          </a:r>
        </a:p>
      </dsp:txBody>
      <dsp:txXfrm>
        <a:off x="2268031" y="568622"/>
        <a:ext cx="1464687" cy="349845"/>
      </dsp:txXfrm>
    </dsp:sp>
    <dsp:sp modelId="{644E3D31-B9C4-4548-A0C9-B9843F5E20F2}">
      <dsp:nvSpPr>
        <dsp:cNvPr id="0" name=""/>
        <dsp:cNvSpPr/>
      </dsp:nvSpPr>
      <dsp:spPr>
        <a:xfrm rot="5400000">
          <a:off x="2930697" y="938642"/>
          <a:ext cx="139355" cy="167226"/>
        </a:xfrm>
        <a:prstGeom prst="rightArrow">
          <a:avLst>
            <a:gd name="adj1" fmla="val 60000"/>
            <a:gd name="adj2" fmla="val 50000"/>
          </a:avLst>
        </a:prstGeom>
        <a:solidFill>
          <a:schemeClr val="accent5">
            <a:hueOff val="-2252848"/>
            <a:satOff val="-5806"/>
            <a:lumOff val="-392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b="1" kern="1200"/>
        </a:p>
      </dsp:txBody>
      <dsp:txXfrm rot="-5400000">
        <a:off x="2950207" y="952577"/>
        <a:ext cx="100336" cy="97549"/>
      </dsp:txXfrm>
    </dsp:sp>
    <dsp:sp modelId="{51B2593C-1259-44A9-A03A-FE29E58B6F86}">
      <dsp:nvSpPr>
        <dsp:cNvPr id="0" name=""/>
        <dsp:cNvSpPr/>
      </dsp:nvSpPr>
      <dsp:spPr>
        <a:xfrm>
          <a:off x="2257147" y="1115159"/>
          <a:ext cx="1486455" cy="371613"/>
        </a:xfrm>
        <a:prstGeom prst="roundRect">
          <a:avLst>
            <a:gd name="adj" fmla="val 10000"/>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a:latin typeface="Lato"/>
              <a:ea typeface="Lato"/>
              <a:cs typeface="Lato"/>
            </a:rPr>
            <a:t>Harmonize</a:t>
          </a:r>
        </a:p>
      </dsp:txBody>
      <dsp:txXfrm>
        <a:off x="2268031" y="1126043"/>
        <a:ext cx="1464687" cy="349845"/>
      </dsp:txXfrm>
    </dsp:sp>
    <dsp:sp modelId="{06ECF6AB-623E-4D99-B845-5030E5640192}">
      <dsp:nvSpPr>
        <dsp:cNvPr id="0" name=""/>
        <dsp:cNvSpPr/>
      </dsp:nvSpPr>
      <dsp:spPr>
        <a:xfrm rot="5400000">
          <a:off x="2930697" y="1496063"/>
          <a:ext cx="139355" cy="167226"/>
        </a:xfrm>
        <a:prstGeom prst="rightArrow">
          <a:avLst>
            <a:gd name="adj1" fmla="val 60000"/>
            <a:gd name="adj2" fmla="val 50000"/>
          </a:avLst>
        </a:prstGeom>
        <a:solidFill>
          <a:schemeClr val="accent5">
            <a:hueOff val="-4505695"/>
            <a:satOff val="-11613"/>
            <a:lumOff val="-784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b="1" kern="1200"/>
        </a:p>
      </dsp:txBody>
      <dsp:txXfrm rot="-5400000">
        <a:off x="2950207" y="1509998"/>
        <a:ext cx="100336" cy="97549"/>
      </dsp:txXfrm>
    </dsp:sp>
    <dsp:sp modelId="{67D60F4C-13BC-4D0A-9522-DFD610347D10}">
      <dsp:nvSpPr>
        <dsp:cNvPr id="0" name=""/>
        <dsp:cNvSpPr/>
      </dsp:nvSpPr>
      <dsp:spPr>
        <a:xfrm>
          <a:off x="2257147" y="1672579"/>
          <a:ext cx="1486455" cy="371613"/>
        </a:xfrm>
        <a:prstGeom prst="roundRect">
          <a:avLst>
            <a:gd name="adj" fmla="val 10000"/>
          </a:avLst>
        </a:prstGeom>
        <a:solidFill>
          <a:schemeClr val="accent5">
            <a:hueOff val="-5068907"/>
            <a:satOff val="-13064"/>
            <a:lumOff val="-88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rtl="0">
            <a:lnSpc>
              <a:spcPct val="90000"/>
            </a:lnSpc>
            <a:spcBef>
              <a:spcPct val="0"/>
            </a:spcBef>
            <a:spcAft>
              <a:spcPct val="35000"/>
            </a:spcAft>
            <a:buNone/>
          </a:pPr>
          <a:r>
            <a:rPr lang="en-US" sz="1400" b="1" kern="1200">
              <a:latin typeface="Lato"/>
              <a:ea typeface="Lato"/>
              <a:cs typeface="Lato"/>
            </a:rPr>
            <a:t>Standardize </a:t>
          </a:r>
        </a:p>
      </dsp:txBody>
      <dsp:txXfrm>
        <a:off x="2268031" y="1683463"/>
        <a:ext cx="1464687" cy="349845"/>
      </dsp:txXfrm>
    </dsp:sp>
    <dsp:sp modelId="{48D2AFEE-9BA7-4C24-834C-D609D2E2401E}">
      <dsp:nvSpPr>
        <dsp:cNvPr id="0" name=""/>
        <dsp:cNvSpPr/>
      </dsp:nvSpPr>
      <dsp:spPr>
        <a:xfrm rot="5400000">
          <a:off x="2930697" y="2053483"/>
          <a:ext cx="139355" cy="167226"/>
        </a:xfrm>
        <a:prstGeom prst="rightArrow">
          <a:avLst>
            <a:gd name="adj1" fmla="val 60000"/>
            <a:gd name="adj2" fmla="val 50000"/>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b="1" kern="1200"/>
        </a:p>
      </dsp:txBody>
      <dsp:txXfrm rot="-5400000">
        <a:off x="2950207" y="2067418"/>
        <a:ext cx="100336" cy="97549"/>
      </dsp:txXfrm>
    </dsp:sp>
    <dsp:sp modelId="{C9EFC8D4-8500-41F6-BABE-8294FB440A02}">
      <dsp:nvSpPr>
        <dsp:cNvPr id="0" name=""/>
        <dsp:cNvSpPr/>
      </dsp:nvSpPr>
      <dsp:spPr>
        <a:xfrm>
          <a:off x="2257147" y="2230000"/>
          <a:ext cx="1486455" cy="371613"/>
        </a:xfrm>
        <a:prstGeom prst="roundRect">
          <a:avLst>
            <a:gd name="adj" fmla="val 10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a:latin typeface="Lato"/>
              <a:ea typeface="Lato"/>
              <a:cs typeface="Lato"/>
            </a:rPr>
            <a:t>Publish</a:t>
          </a:r>
        </a:p>
      </dsp:txBody>
      <dsp:txXfrm>
        <a:off x="2268031" y="2240884"/>
        <a:ext cx="1464687" cy="34984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D98243-2E8A-4003-8CDE-38832334A5A1}">
      <dsp:nvSpPr>
        <dsp:cNvPr id="0" name=""/>
        <dsp:cNvSpPr/>
      </dsp:nvSpPr>
      <dsp:spPr>
        <a:xfrm>
          <a:off x="2257147" y="317"/>
          <a:ext cx="1486455" cy="371613"/>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a:latin typeface="Lato"/>
              <a:ea typeface="Lato"/>
              <a:cs typeface="Lato"/>
            </a:rPr>
            <a:t>Collect / Process</a:t>
          </a:r>
        </a:p>
      </dsp:txBody>
      <dsp:txXfrm>
        <a:off x="2268031" y="11201"/>
        <a:ext cx="1464687" cy="349845"/>
      </dsp:txXfrm>
    </dsp:sp>
    <dsp:sp modelId="{7E906BD6-E5E7-4194-8970-28024DAE3A5F}">
      <dsp:nvSpPr>
        <dsp:cNvPr id="0" name=""/>
        <dsp:cNvSpPr/>
      </dsp:nvSpPr>
      <dsp:spPr>
        <a:xfrm rot="5400000">
          <a:off x="2930697" y="381221"/>
          <a:ext cx="139355" cy="167226"/>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b="1" kern="1200"/>
        </a:p>
      </dsp:txBody>
      <dsp:txXfrm rot="-5400000">
        <a:off x="2950207" y="395156"/>
        <a:ext cx="100336" cy="97549"/>
      </dsp:txXfrm>
    </dsp:sp>
    <dsp:sp modelId="{2B73B487-3A03-4A63-A6A5-6E3487B93AE8}">
      <dsp:nvSpPr>
        <dsp:cNvPr id="0" name=""/>
        <dsp:cNvSpPr/>
      </dsp:nvSpPr>
      <dsp:spPr>
        <a:xfrm>
          <a:off x="2257147" y="557738"/>
          <a:ext cx="1486455" cy="371613"/>
        </a:xfrm>
        <a:prstGeom prst="roundRect">
          <a:avLst>
            <a:gd name="adj" fmla="val 10000"/>
          </a:avLst>
        </a:prstGeom>
        <a:solidFill>
          <a:schemeClr val="accent5">
            <a:hueOff val="-1689636"/>
            <a:satOff val="-4355"/>
            <a:lumOff val="-2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a:latin typeface="Lato"/>
              <a:ea typeface="Lato"/>
              <a:cs typeface="Lato"/>
            </a:rPr>
            <a:t>Quality Check</a:t>
          </a:r>
        </a:p>
      </dsp:txBody>
      <dsp:txXfrm>
        <a:off x="2268031" y="568622"/>
        <a:ext cx="1464687" cy="349845"/>
      </dsp:txXfrm>
    </dsp:sp>
    <dsp:sp modelId="{644E3D31-B9C4-4548-A0C9-B9843F5E20F2}">
      <dsp:nvSpPr>
        <dsp:cNvPr id="0" name=""/>
        <dsp:cNvSpPr/>
      </dsp:nvSpPr>
      <dsp:spPr>
        <a:xfrm rot="5400000">
          <a:off x="2930697" y="938642"/>
          <a:ext cx="139355" cy="167226"/>
        </a:xfrm>
        <a:prstGeom prst="rightArrow">
          <a:avLst>
            <a:gd name="adj1" fmla="val 60000"/>
            <a:gd name="adj2" fmla="val 50000"/>
          </a:avLst>
        </a:prstGeom>
        <a:solidFill>
          <a:schemeClr val="accent5">
            <a:hueOff val="-2252848"/>
            <a:satOff val="-5806"/>
            <a:lumOff val="-392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b="1" kern="1200"/>
        </a:p>
      </dsp:txBody>
      <dsp:txXfrm rot="-5400000">
        <a:off x="2950207" y="952577"/>
        <a:ext cx="100336" cy="97549"/>
      </dsp:txXfrm>
    </dsp:sp>
    <dsp:sp modelId="{51B2593C-1259-44A9-A03A-FE29E58B6F86}">
      <dsp:nvSpPr>
        <dsp:cNvPr id="0" name=""/>
        <dsp:cNvSpPr/>
      </dsp:nvSpPr>
      <dsp:spPr>
        <a:xfrm>
          <a:off x="2257147" y="1115159"/>
          <a:ext cx="1486455" cy="371613"/>
        </a:xfrm>
        <a:prstGeom prst="roundRect">
          <a:avLst>
            <a:gd name="adj" fmla="val 10000"/>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a:latin typeface="Lato"/>
              <a:ea typeface="Lato"/>
              <a:cs typeface="Lato"/>
            </a:rPr>
            <a:t>Harmonize</a:t>
          </a:r>
        </a:p>
      </dsp:txBody>
      <dsp:txXfrm>
        <a:off x="2268031" y="1126043"/>
        <a:ext cx="1464687" cy="349845"/>
      </dsp:txXfrm>
    </dsp:sp>
    <dsp:sp modelId="{06ECF6AB-623E-4D99-B845-5030E5640192}">
      <dsp:nvSpPr>
        <dsp:cNvPr id="0" name=""/>
        <dsp:cNvSpPr/>
      </dsp:nvSpPr>
      <dsp:spPr>
        <a:xfrm rot="5400000">
          <a:off x="2930697" y="1496063"/>
          <a:ext cx="139355" cy="167226"/>
        </a:xfrm>
        <a:prstGeom prst="rightArrow">
          <a:avLst>
            <a:gd name="adj1" fmla="val 60000"/>
            <a:gd name="adj2" fmla="val 50000"/>
          </a:avLst>
        </a:prstGeom>
        <a:solidFill>
          <a:schemeClr val="accent5">
            <a:hueOff val="-4505695"/>
            <a:satOff val="-11613"/>
            <a:lumOff val="-784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b="1" kern="1200"/>
        </a:p>
      </dsp:txBody>
      <dsp:txXfrm rot="-5400000">
        <a:off x="2950207" y="1509998"/>
        <a:ext cx="100336" cy="97549"/>
      </dsp:txXfrm>
    </dsp:sp>
    <dsp:sp modelId="{67D60F4C-13BC-4D0A-9522-DFD610347D10}">
      <dsp:nvSpPr>
        <dsp:cNvPr id="0" name=""/>
        <dsp:cNvSpPr/>
      </dsp:nvSpPr>
      <dsp:spPr>
        <a:xfrm>
          <a:off x="2257147" y="1672579"/>
          <a:ext cx="1486455" cy="371613"/>
        </a:xfrm>
        <a:prstGeom prst="roundRect">
          <a:avLst>
            <a:gd name="adj" fmla="val 10000"/>
          </a:avLst>
        </a:prstGeom>
        <a:solidFill>
          <a:schemeClr val="accent5">
            <a:hueOff val="-5068907"/>
            <a:satOff val="-13064"/>
            <a:lumOff val="-88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rtl="0">
            <a:lnSpc>
              <a:spcPct val="90000"/>
            </a:lnSpc>
            <a:spcBef>
              <a:spcPct val="0"/>
            </a:spcBef>
            <a:spcAft>
              <a:spcPct val="35000"/>
            </a:spcAft>
            <a:buNone/>
          </a:pPr>
          <a:r>
            <a:rPr lang="en-US" sz="1400" b="1" kern="1200">
              <a:latin typeface="Lato"/>
              <a:ea typeface="Lato"/>
              <a:cs typeface="Lato"/>
            </a:rPr>
            <a:t>Standardize </a:t>
          </a:r>
        </a:p>
      </dsp:txBody>
      <dsp:txXfrm>
        <a:off x="2268031" y="1683463"/>
        <a:ext cx="1464687" cy="349845"/>
      </dsp:txXfrm>
    </dsp:sp>
    <dsp:sp modelId="{48D2AFEE-9BA7-4C24-834C-D609D2E2401E}">
      <dsp:nvSpPr>
        <dsp:cNvPr id="0" name=""/>
        <dsp:cNvSpPr/>
      </dsp:nvSpPr>
      <dsp:spPr>
        <a:xfrm rot="5400000">
          <a:off x="2930697" y="2053483"/>
          <a:ext cx="139355" cy="167226"/>
        </a:xfrm>
        <a:prstGeom prst="rightArrow">
          <a:avLst>
            <a:gd name="adj1" fmla="val 60000"/>
            <a:gd name="adj2" fmla="val 50000"/>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b="1" kern="1200"/>
        </a:p>
      </dsp:txBody>
      <dsp:txXfrm rot="-5400000">
        <a:off x="2950207" y="2067418"/>
        <a:ext cx="100336" cy="97549"/>
      </dsp:txXfrm>
    </dsp:sp>
    <dsp:sp modelId="{C9EFC8D4-8500-41F6-BABE-8294FB440A02}">
      <dsp:nvSpPr>
        <dsp:cNvPr id="0" name=""/>
        <dsp:cNvSpPr/>
      </dsp:nvSpPr>
      <dsp:spPr>
        <a:xfrm>
          <a:off x="2257147" y="2230000"/>
          <a:ext cx="1486455" cy="371613"/>
        </a:xfrm>
        <a:prstGeom prst="roundRect">
          <a:avLst>
            <a:gd name="adj" fmla="val 10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a:latin typeface="Lato"/>
              <a:ea typeface="Lato"/>
              <a:cs typeface="Lato"/>
            </a:rPr>
            <a:t>Publish</a:t>
          </a:r>
        </a:p>
      </dsp:txBody>
      <dsp:txXfrm>
        <a:off x="2268031" y="2240884"/>
        <a:ext cx="1464687" cy="34984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D98243-2E8A-4003-8CDE-38832334A5A1}">
      <dsp:nvSpPr>
        <dsp:cNvPr id="0" name=""/>
        <dsp:cNvSpPr/>
      </dsp:nvSpPr>
      <dsp:spPr>
        <a:xfrm>
          <a:off x="2257147" y="317"/>
          <a:ext cx="1486455" cy="371613"/>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a:latin typeface="Lato"/>
              <a:ea typeface="Lato"/>
              <a:cs typeface="Lato"/>
            </a:rPr>
            <a:t>Collect / Process</a:t>
          </a:r>
        </a:p>
      </dsp:txBody>
      <dsp:txXfrm>
        <a:off x="2268031" y="11201"/>
        <a:ext cx="1464687" cy="349845"/>
      </dsp:txXfrm>
    </dsp:sp>
    <dsp:sp modelId="{7E906BD6-E5E7-4194-8970-28024DAE3A5F}">
      <dsp:nvSpPr>
        <dsp:cNvPr id="0" name=""/>
        <dsp:cNvSpPr/>
      </dsp:nvSpPr>
      <dsp:spPr>
        <a:xfrm rot="5400000">
          <a:off x="2930697" y="381221"/>
          <a:ext cx="139355" cy="167226"/>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b="1" kern="1200"/>
        </a:p>
      </dsp:txBody>
      <dsp:txXfrm rot="-5400000">
        <a:off x="2950207" y="395156"/>
        <a:ext cx="100336" cy="97549"/>
      </dsp:txXfrm>
    </dsp:sp>
    <dsp:sp modelId="{2B73B487-3A03-4A63-A6A5-6E3487B93AE8}">
      <dsp:nvSpPr>
        <dsp:cNvPr id="0" name=""/>
        <dsp:cNvSpPr/>
      </dsp:nvSpPr>
      <dsp:spPr>
        <a:xfrm>
          <a:off x="2257147" y="557738"/>
          <a:ext cx="1486455" cy="371613"/>
        </a:xfrm>
        <a:prstGeom prst="roundRect">
          <a:avLst>
            <a:gd name="adj" fmla="val 10000"/>
          </a:avLst>
        </a:prstGeom>
        <a:solidFill>
          <a:schemeClr val="accent5">
            <a:hueOff val="-1689636"/>
            <a:satOff val="-4355"/>
            <a:lumOff val="-2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a:latin typeface="Lato"/>
              <a:ea typeface="Lato"/>
              <a:cs typeface="Lato"/>
            </a:rPr>
            <a:t>Quality Check</a:t>
          </a:r>
        </a:p>
      </dsp:txBody>
      <dsp:txXfrm>
        <a:off x="2268031" y="568622"/>
        <a:ext cx="1464687" cy="349845"/>
      </dsp:txXfrm>
    </dsp:sp>
    <dsp:sp modelId="{644E3D31-B9C4-4548-A0C9-B9843F5E20F2}">
      <dsp:nvSpPr>
        <dsp:cNvPr id="0" name=""/>
        <dsp:cNvSpPr/>
      </dsp:nvSpPr>
      <dsp:spPr>
        <a:xfrm rot="5400000">
          <a:off x="2930697" y="938642"/>
          <a:ext cx="139355" cy="167226"/>
        </a:xfrm>
        <a:prstGeom prst="rightArrow">
          <a:avLst>
            <a:gd name="adj1" fmla="val 60000"/>
            <a:gd name="adj2" fmla="val 50000"/>
          </a:avLst>
        </a:prstGeom>
        <a:solidFill>
          <a:schemeClr val="accent5">
            <a:hueOff val="-2252848"/>
            <a:satOff val="-5806"/>
            <a:lumOff val="-392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b="1" kern="1200"/>
        </a:p>
      </dsp:txBody>
      <dsp:txXfrm rot="-5400000">
        <a:off x="2950207" y="952577"/>
        <a:ext cx="100336" cy="97549"/>
      </dsp:txXfrm>
    </dsp:sp>
    <dsp:sp modelId="{51B2593C-1259-44A9-A03A-FE29E58B6F86}">
      <dsp:nvSpPr>
        <dsp:cNvPr id="0" name=""/>
        <dsp:cNvSpPr/>
      </dsp:nvSpPr>
      <dsp:spPr>
        <a:xfrm>
          <a:off x="2257147" y="1115159"/>
          <a:ext cx="1486455" cy="371613"/>
        </a:xfrm>
        <a:prstGeom prst="roundRect">
          <a:avLst>
            <a:gd name="adj" fmla="val 10000"/>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a:latin typeface="Lato"/>
              <a:ea typeface="Lato"/>
              <a:cs typeface="Lato"/>
            </a:rPr>
            <a:t>Harmonize</a:t>
          </a:r>
        </a:p>
      </dsp:txBody>
      <dsp:txXfrm>
        <a:off x="2268031" y="1126043"/>
        <a:ext cx="1464687" cy="349845"/>
      </dsp:txXfrm>
    </dsp:sp>
    <dsp:sp modelId="{06ECF6AB-623E-4D99-B845-5030E5640192}">
      <dsp:nvSpPr>
        <dsp:cNvPr id="0" name=""/>
        <dsp:cNvSpPr/>
      </dsp:nvSpPr>
      <dsp:spPr>
        <a:xfrm rot="5400000">
          <a:off x="2930697" y="1496063"/>
          <a:ext cx="139355" cy="167226"/>
        </a:xfrm>
        <a:prstGeom prst="rightArrow">
          <a:avLst>
            <a:gd name="adj1" fmla="val 60000"/>
            <a:gd name="adj2" fmla="val 50000"/>
          </a:avLst>
        </a:prstGeom>
        <a:solidFill>
          <a:schemeClr val="accent5">
            <a:hueOff val="-4505695"/>
            <a:satOff val="-11613"/>
            <a:lumOff val="-784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b="1" kern="1200"/>
        </a:p>
      </dsp:txBody>
      <dsp:txXfrm rot="-5400000">
        <a:off x="2950207" y="1509998"/>
        <a:ext cx="100336" cy="97549"/>
      </dsp:txXfrm>
    </dsp:sp>
    <dsp:sp modelId="{67D60F4C-13BC-4D0A-9522-DFD610347D10}">
      <dsp:nvSpPr>
        <dsp:cNvPr id="0" name=""/>
        <dsp:cNvSpPr/>
      </dsp:nvSpPr>
      <dsp:spPr>
        <a:xfrm>
          <a:off x="2257147" y="1672579"/>
          <a:ext cx="1486455" cy="371613"/>
        </a:xfrm>
        <a:prstGeom prst="roundRect">
          <a:avLst>
            <a:gd name="adj" fmla="val 10000"/>
          </a:avLst>
        </a:prstGeom>
        <a:solidFill>
          <a:schemeClr val="accent5">
            <a:hueOff val="-5068907"/>
            <a:satOff val="-13064"/>
            <a:lumOff val="-88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rtl="0">
            <a:lnSpc>
              <a:spcPct val="90000"/>
            </a:lnSpc>
            <a:spcBef>
              <a:spcPct val="0"/>
            </a:spcBef>
            <a:spcAft>
              <a:spcPct val="35000"/>
            </a:spcAft>
            <a:buNone/>
          </a:pPr>
          <a:r>
            <a:rPr lang="en-US" sz="1400" b="1" kern="1200">
              <a:latin typeface="Lato"/>
              <a:ea typeface="Lato"/>
              <a:cs typeface="Lato"/>
            </a:rPr>
            <a:t>Standardize </a:t>
          </a:r>
        </a:p>
      </dsp:txBody>
      <dsp:txXfrm>
        <a:off x="2268031" y="1683463"/>
        <a:ext cx="1464687" cy="349845"/>
      </dsp:txXfrm>
    </dsp:sp>
    <dsp:sp modelId="{48D2AFEE-9BA7-4C24-834C-D609D2E2401E}">
      <dsp:nvSpPr>
        <dsp:cNvPr id="0" name=""/>
        <dsp:cNvSpPr/>
      </dsp:nvSpPr>
      <dsp:spPr>
        <a:xfrm rot="5400000">
          <a:off x="2930697" y="2053483"/>
          <a:ext cx="139355" cy="167226"/>
        </a:xfrm>
        <a:prstGeom prst="rightArrow">
          <a:avLst>
            <a:gd name="adj1" fmla="val 60000"/>
            <a:gd name="adj2" fmla="val 50000"/>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b="1" kern="1200"/>
        </a:p>
      </dsp:txBody>
      <dsp:txXfrm rot="-5400000">
        <a:off x="2950207" y="2067418"/>
        <a:ext cx="100336" cy="97549"/>
      </dsp:txXfrm>
    </dsp:sp>
    <dsp:sp modelId="{C9EFC8D4-8500-41F6-BABE-8294FB440A02}">
      <dsp:nvSpPr>
        <dsp:cNvPr id="0" name=""/>
        <dsp:cNvSpPr/>
      </dsp:nvSpPr>
      <dsp:spPr>
        <a:xfrm>
          <a:off x="2257147" y="2230000"/>
          <a:ext cx="1486455" cy="371613"/>
        </a:xfrm>
        <a:prstGeom prst="roundRect">
          <a:avLst>
            <a:gd name="adj" fmla="val 10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a:latin typeface="Lato"/>
              <a:ea typeface="Lato"/>
              <a:cs typeface="Lato"/>
            </a:rPr>
            <a:t>Publish</a:t>
          </a:r>
        </a:p>
      </dsp:txBody>
      <dsp:txXfrm>
        <a:off x="2268031" y="2240884"/>
        <a:ext cx="1464687" cy="349845"/>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866F71-EEE8-469E-9DC3-5F10EF053E08}" type="datetimeFigureOut">
              <a:t>11/3/22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E79B1B-EC0D-4C76-81FD-7AAED1DE532C}" type="slidenum">
              <a:t>‹#›</a:t>
            </a:fld>
            <a:endParaRPr lang="en-US"/>
          </a:p>
        </p:txBody>
      </p:sp>
    </p:spTree>
    <p:extLst>
      <p:ext uri="{BB962C8B-B14F-4D97-AF65-F5344CB8AC3E}">
        <p14:creationId xmlns:p14="http://schemas.microsoft.com/office/powerpoint/2010/main" val="7120394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dev-geoikp.kajoservices.com/nbs/explorer/id/4323"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i="1" dirty="0"/>
              <a:t>Disclaimers: </a:t>
            </a:r>
            <a:endParaRPr lang="en-US" dirty="0"/>
          </a:p>
          <a:p>
            <a:pPr>
              <a:defRPr/>
            </a:pPr>
            <a:r>
              <a:rPr lang="en-US" i="1" dirty="0"/>
              <a:t>- The information, photos, figures and data used are created in the OPERANDUM project, unless another source is mentioned. </a:t>
            </a:r>
            <a:endParaRPr lang="en-US" dirty="0"/>
          </a:p>
          <a:p>
            <a:pPr>
              <a:defRPr/>
            </a:pPr>
            <a:r>
              <a:rPr lang="en-US" i="1" dirty="0"/>
              <a:t>- Editable versions of all training units are available upon request. Please contact OPERANDUM by filling out the contact form on the website: https://</a:t>
            </a:r>
            <a:r>
              <a:rPr lang="en-US" i="1" dirty="0" err="1"/>
              <a:t>www.operandum-project.eu</a:t>
            </a:r>
            <a:r>
              <a:rPr lang="en-US" i="1"/>
              <a:t>/contact/ </a:t>
            </a:r>
            <a:endParaRPr lang="en-US" i="1" dirty="0"/>
          </a:p>
        </p:txBody>
      </p:sp>
      <p:sp>
        <p:nvSpPr>
          <p:cNvPr id="4" name="Slide Number Placeholder 3"/>
          <p:cNvSpPr>
            <a:spLocks noGrp="1"/>
          </p:cNvSpPr>
          <p:nvPr>
            <p:ph type="sldNum" sz="quarter" idx="5"/>
          </p:nvPr>
        </p:nvSpPr>
        <p:spPr/>
        <p:txBody>
          <a:bodyPr/>
          <a:lstStyle/>
          <a:p>
            <a:fld id="{55E79B1B-EC0D-4C76-81FD-7AAED1DE532C}" type="slidenum">
              <a:rPr lang="en-IE" smtClean="0"/>
              <a:t>1</a:t>
            </a:fld>
            <a:endParaRPr lang="en-IE"/>
          </a:p>
        </p:txBody>
      </p:sp>
    </p:spTree>
    <p:extLst>
      <p:ext uri="{BB962C8B-B14F-4D97-AF65-F5344CB8AC3E}">
        <p14:creationId xmlns:p14="http://schemas.microsoft.com/office/powerpoint/2010/main" val="23772784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i="1" dirty="0">
              <a:cs typeface="Calibri"/>
            </a:endParaRPr>
          </a:p>
          <a:p>
            <a:endParaRPr lang="en-IE" i="1"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10</a:t>
            </a:fld>
            <a:endParaRPr lang="en-US"/>
          </a:p>
        </p:txBody>
      </p:sp>
    </p:spTree>
    <p:extLst>
      <p:ext uri="{BB962C8B-B14F-4D97-AF65-F5344CB8AC3E}">
        <p14:creationId xmlns:p14="http://schemas.microsoft.com/office/powerpoint/2010/main" val="1686511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ct val="90000"/>
              </a:lnSpc>
              <a:spcBef>
                <a:spcPts val="1000"/>
              </a:spcBef>
              <a:buFont typeface="Arial" panose="020B0604020202020204" pitchFamily="34" charset="0"/>
              <a:buChar char="•"/>
            </a:pPr>
            <a:r>
              <a:rPr lang="en-US" dirty="0">
                <a:cs typeface="Calibri"/>
              </a:rPr>
              <a:t>In the Data Catalogue, we can store and publish all kinds of data types including spatial data, images, and documents. </a:t>
            </a:r>
          </a:p>
          <a:p>
            <a:pPr marL="171450" indent="-171450">
              <a:lnSpc>
                <a:spcPct val="90000"/>
              </a:lnSpc>
              <a:spcBef>
                <a:spcPts val="1000"/>
              </a:spcBef>
              <a:buFont typeface="Arial" panose="020B0604020202020204" pitchFamily="34" charset="0"/>
              <a:buChar char="•"/>
            </a:pPr>
            <a:endParaRPr lang="en-US" dirty="0">
              <a:cs typeface="Calibri"/>
            </a:endParaRPr>
          </a:p>
          <a:p>
            <a:pPr marL="171450" indent="-171450">
              <a:lnSpc>
                <a:spcPct val="90000"/>
              </a:lnSpc>
              <a:spcBef>
                <a:spcPts val="1000"/>
              </a:spcBef>
              <a:buFont typeface="Arial" panose="020B0604020202020204" pitchFamily="34" charset="0"/>
              <a:buChar char="•"/>
            </a:pPr>
            <a:r>
              <a:rPr lang="en-US" dirty="0">
                <a:cs typeface="Calibri"/>
              </a:rPr>
              <a:t>The </a:t>
            </a:r>
            <a:r>
              <a:rPr lang="en-US" dirty="0" err="1">
                <a:cs typeface="Calibri"/>
              </a:rPr>
              <a:t>GeoIKP</a:t>
            </a:r>
            <a:r>
              <a:rPr lang="en-US" dirty="0">
                <a:cs typeface="Calibri"/>
              </a:rPr>
              <a:t> follows international standards which eases the interoperability and integration of systems. </a:t>
            </a:r>
          </a:p>
          <a:p>
            <a:pPr marL="171450" indent="-171450">
              <a:lnSpc>
                <a:spcPct val="90000"/>
              </a:lnSpc>
              <a:spcBef>
                <a:spcPts val="1000"/>
              </a:spcBef>
              <a:buFont typeface="Arial" panose="020B0604020202020204" pitchFamily="34" charset="0"/>
              <a:buChar char="•"/>
            </a:pPr>
            <a:endParaRPr lang="en-US" dirty="0">
              <a:cs typeface="Calibri"/>
            </a:endParaRPr>
          </a:p>
          <a:p>
            <a:pPr marL="171450" indent="-171450">
              <a:lnSpc>
                <a:spcPct val="90000"/>
              </a:lnSpc>
              <a:spcBef>
                <a:spcPts val="1000"/>
              </a:spcBef>
              <a:buFont typeface="Arial" panose="020B0604020202020204" pitchFamily="34" charset="0"/>
              <a:buChar char="•"/>
            </a:pPr>
            <a:r>
              <a:rPr lang="en-US" dirty="0">
                <a:cs typeface="Calibri"/>
              </a:rPr>
              <a:t>The Data catalogue fulfils the FAIR principles which aims at making data findable, accessible, interoperable, and reusable.</a:t>
            </a:r>
          </a:p>
          <a:p>
            <a:pPr marL="171450" indent="-171450">
              <a:lnSpc>
                <a:spcPct val="90000"/>
              </a:lnSpc>
              <a:spcBef>
                <a:spcPts val="1000"/>
              </a:spcBef>
              <a:buFont typeface="Arial" panose="020B0604020202020204" pitchFamily="34" charset="0"/>
              <a:buChar char="•"/>
            </a:pPr>
            <a:endParaRPr lang="en-US" dirty="0">
              <a:cs typeface="Calibri"/>
            </a:endParaRPr>
          </a:p>
          <a:p>
            <a:pPr marL="171450" indent="-171450">
              <a:lnSpc>
                <a:spcPct val="90000"/>
              </a:lnSpc>
              <a:spcBef>
                <a:spcPts val="1000"/>
              </a:spcBef>
              <a:buFont typeface="Arial" panose="020B0604020202020204" pitchFamily="34" charset="0"/>
              <a:buChar char="•"/>
            </a:pPr>
            <a:r>
              <a:rPr lang="en-US" dirty="0">
                <a:cs typeface="Calibri"/>
              </a:rPr>
              <a:t>For this purpose, data is described with a standardized set of metadata.</a:t>
            </a:r>
          </a:p>
          <a:p>
            <a:pPr marL="171450" indent="-171450">
              <a:buFont typeface="Arial" panose="020B0604020202020204" pitchFamily="34" charset="0"/>
              <a:buChar char="•"/>
            </a:pPr>
            <a:endParaRPr lang="en-US" dirty="0">
              <a:cs typeface="Calibri"/>
            </a:endParaRPr>
          </a:p>
          <a:p>
            <a:pPr marL="171450" indent="-171450">
              <a:buFont typeface="Arial" panose="020B0604020202020204" pitchFamily="34" charset="0"/>
              <a:buChar char="•"/>
            </a:pPr>
            <a:endParaRPr lang="en-IE" i="1"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11</a:t>
            </a:fld>
            <a:endParaRPr lang="en-US"/>
          </a:p>
        </p:txBody>
      </p:sp>
    </p:spTree>
    <p:extLst>
      <p:ext uri="{BB962C8B-B14F-4D97-AF65-F5344CB8AC3E}">
        <p14:creationId xmlns:p14="http://schemas.microsoft.com/office/powerpoint/2010/main" val="27843472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IE" i="0" dirty="0">
                <a:cs typeface="Calibri"/>
              </a:rPr>
              <a:t>For the NBS Catalogue, a metadata scheme was developed by harmonizing and standardizing certain NBS key elements (e.g., the hazard that was addressed, the ecosystem it was implemented in). We asked ourselves these questions which were then translated into NBS metadata. </a:t>
            </a:r>
          </a:p>
        </p:txBody>
      </p:sp>
      <p:sp>
        <p:nvSpPr>
          <p:cNvPr id="4" name="Slide Number Placeholder 3"/>
          <p:cNvSpPr>
            <a:spLocks noGrp="1"/>
          </p:cNvSpPr>
          <p:nvPr>
            <p:ph type="sldNum" sz="quarter" idx="5"/>
          </p:nvPr>
        </p:nvSpPr>
        <p:spPr/>
        <p:txBody>
          <a:bodyPr/>
          <a:lstStyle/>
          <a:p>
            <a:fld id="{55E79B1B-EC0D-4C76-81FD-7AAED1DE532C}" type="slidenum">
              <a:rPr lang="en-US"/>
              <a:t>12</a:t>
            </a:fld>
            <a:endParaRPr lang="en-US"/>
          </a:p>
        </p:txBody>
      </p:sp>
    </p:spTree>
    <p:extLst>
      <p:ext uri="{BB962C8B-B14F-4D97-AF65-F5344CB8AC3E}">
        <p14:creationId xmlns:p14="http://schemas.microsoft.com/office/powerpoint/2010/main" val="28126770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IE" i="0" dirty="0">
                <a:cs typeface="Calibri"/>
              </a:rPr>
              <a:t>This NBS metadata is used firstly, in the NBS crowdsourcing tool form which can be filled with NBS case study details. Secondly, the NBS metadata is used for the NBS case study representation in the NBS Catalogue (as we can see it on the left).</a:t>
            </a:r>
          </a:p>
        </p:txBody>
      </p:sp>
      <p:sp>
        <p:nvSpPr>
          <p:cNvPr id="4" name="Slide Number Placeholder 3"/>
          <p:cNvSpPr>
            <a:spLocks noGrp="1"/>
          </p:cNvSpPr>
          <p:nvPr>
            <p:ph type="sldNum" sz="quarter" idx="5"/>
          </p:nvPr>
        </p:nvSpPr>
        <p:spPr/>
        <p:txBody>
          <a:bodyPr/>
          <a:lstStyle/>
          <a:p>
            <a:fld id="{55E79B1B-EC0D-4C76-81FD-7AAED1DE532C}" type="slidenum">
              <a:rPr lang="en-US"/>
              <a:t>13</a:t>
            </a:fld>
            <a:endParaRPr lang="en-US"/>
          </a:p>
        </p:txBody>
      </p:sp>
    </p:spTree>
    <p:extLst>
      <p:ext uri="{BB962C8B-B14F-4D97-AF65-F5344CB8AC3E}">
        <p14:creationId xmlns:p14="http://schemas.microsoft.com/office/powerpoint/2010/main" val="21598810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nl-NL" dirty="0">
              <a:cs typeface="Calibri"/>
            </a:endParaRPr>
          </a:p>
        </p:txBody>
      </p:sp>
      <p:sp>
        <p:nvSpPr>
          <p:cNvPr id="4" name="Slide Number Placeholder 3"/>
          <p:cNvSpPr>
            <a:spLocks noGrp="1"/>
          </p:cNvSpPr>
          <p:nvPr>
            <p:ph type="sldNum" sz="quarter" idx="10"/>
          </p:nvPr>
        </p:nvSpPr>
        <p:spPr/>
        <p:txBody>
          <a:bodyPr/>
          <a:lstStyle/>
          <a:p>
            <a:fld id="{D9204D17-507C-4AFE-AE0A-616C9C5706F0}" type="slidenum">
              <a:rPr lang="nl-NL" smtClean="0"/>
              <a:t>14</a:t>
            </a:fld>
            <a:endParaRPr lang="nl-NL"/>
          </a:p>
        </p:txBody>
      </p:sp>
    </p:spTree>
    <p:extLst>
      <p:ext uri="{BB962C8B-B14F-4D97-AF65-F5344CB8AC3E}">
        <p14:creationId xmlns:p14="http://schemas.microsoft.com/office/powerpoint/2010/main" val="5454178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cs typeface="Calibri"/>
              </a:rPr>
              <a:t>When you first reach the </a:t>
            </a:r>
            <a:r>
              <a:rPr lang="en-US" dirty="0" err="1">
                <a:cs typeface="Calibri"/>
              </a:rPr>
              <a:t>GeoIKP</a:t>
            </a:r>
            <a:r>
              <a:rPr lang="en-US" dirty="0">
                <a:cs typeface="Calibri"/>
              </a:rPr>
              <a:t>, you will be asked to select a profile. Decide on which describes you best and click on view profile.</a:t>
            </a:r>
          </a:p>
        </p:txBody>
      </p:sp>
      <p:sp>
        <p:nvSpPr>
          <p:cNvPr id="4" name="Slide Number Placeholder 3"/>
          <p:cNvSpPr>
            <a:spLocks noGrp="1"/>
          </p:cNvSpPr>
          <p:nvPr>
            <p:ph type="sldNum" sz="quarter" idx="5"/>
          </p:nvPr>
        </p:nvSpPr>
        <p:spPr/>
        <p:txBody>
          <a:bodyPr/>
          <a:lstStyle/>
          <a:p>
            <a:fld id="{55E79B1B-EC0D-4C76-81FD-7AAED1DE532C}" type="slidenum">
              <a:rPr lang="en-GB"/>
              <a:t>15</a:t>
            </a:fld>
            <a:endParaRPr lang="en-GB"/>
          </a:p>
        </p:txBody>
      </p:sp>
    </p:spTree>
    <p:extLst>
      <p:ext uri="{BB962C8B-B14F-4D97-AF65-F5344CB8AC3E}">
        <p14:creationId xmlns:p14="http://schemas.microsoft.com/office/powerpoint/2010/main" val="31589621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cs typeface="Calibri"/>
              </a:rPr>
              <a:t>After selecting your profile, you will land at the homepage which was designed for your profile. On the top, you can find the menu to access all tools and pages. You can also switch between profiles. In case you would need help with the platform, click on ? at the bottom right corner to get to the user guide of the platform.</a:t>
            </a:r>
          </a:p>
        </p:txBody>
      </p:sp>
      <p:sp>
        <p:nvSpPr>
          <p:cNvPr id="4" name="Slide Number Placeholder 3"/>
          <p:cNvSpPr>
            <a:spLocks noGrp="1"/>
          </p:cNvSpPr>
          <p:nvPr>
            <p:ph type="sldNum" sz="quarter" idx="5"/>
          </p:nvPr>
        </p:nvSpPr>
        <p:spPr/>
        <p:txBody>
          <a:bodyPr/>
          <a:lstStyle/>
          <a:p>
            <a:fld id="{55E79B1B-EC0D-4C76-81FD-7AAED1DE532C}" type="slidenum">
              <a:rPr lang="en-GB"/>
              <a:t>16</a:t>
            </a:fld>
            <a:endParaRPr lang="en-GB"/>
          </a:p>
        </p:txBody>
      </p:sp>
    </p:spTree>
    <p:extLst>
      <p:ext uri="{BB962C8B-B14F-4D97-AF65-F5344CB8AC3E}">
        <p14:creationId xmlns:p14="http://schemas.microsoft.com/office/powerpoint/2010/main" val="30991575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cs typeface="Calibri"/>
              </a:rPr>
              <a:t>In the NBS Catalogue, you can browse 500 and more NBS case studies. There are different ways of browsing them: either in the map or in a list view. You can filter by location (using the map) or by setting filters with the NBS metadata.</a:t>
            </a:r>
          </a:p>
        </p:txBody>
      </p:sp>
      <p:sp>
        <p:nvSpPr>
          <p:cNvPr id="4" name="Slide Number Placeholder 3"/>
          <p:cNvSpPr>
            <a:spLocks noGrp="1"/>
          </p:cNvSpPr>
          <p:nvPr>
            <p:ph type="sldNum" sz="quarter" idx="5"/>
          </p:nvPr>
        </p:nvSpPr>
        <p:spPr/>
        <p:txBody>
          <a:bodyPr/>
          <a:lstStyle/>
          <a:p>
            <a:fld id="{55E79B1B-EC0D-4C76-81FD-7AAED1DE532C}" type="slidenum">
              <a:rPr lang="en-GB"/>
              <a:t>17</a:t>
            </a:fld>
            <a:endParaRPr lang="en-GB"/>
          </a:p>
        </p:txBody>
      </p:sp>
    </p:spTree>
    <p:extLst>
      <p:ext uri="{BB962C8B-B14F-4D97-AF65-F5344CB8AC3E}">
        <p14:creationId xmlns:p14="http://schemas.microsoft.com/office/powerpoint/2010/main" val="42597531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In the NBS Catalogue, you first see a preview of the NBS case studies. If you click on these or on the icons on the map – you will get to a more detailed overview.</a:t>
            </a:r>
          </a:p>
        </p:txBody>
      </p:sp>
      <p:sp>
        <p:nvSpPr>
          <p:cNvPr id="4" name="Slide Number Placeholder 3"/>
          <p:cNvSpPr>
            <a:spLocks noGrp="1"/>
          </p:cNvSpPr>
          <p:nvPr>
            <p:ph type="sldNum" sz="quarter" idx="5"/>
          </p:nvPr>
        </p:nvSpPr>
        <p:spPr/>
        <p:txBody>
          <a:bodyPr/>
          <a:lstStyle/>
          <a:p>
            <a:fld id="{55E79B1B-EC0D-4C76-81FD-7AAED1DE532C}" type="slidenum">
              <a:rPr lang="en-GB"/>
              <a:t>18</a:t>
            </a:fld>
            <a:endParaRPr lang="en-GB"/>
          </a:p>
        </p:txBody>
      </p:sp>
    </p:spTree>
    <p:extLst>
      <p:ext uri="{BB962C8B-B14F-4D97-AF65-F5344CB8AC3E}">
        <p14:creationId xmlns:p14="http://schemas.microsoft.com/office/powerpoint/2010/main" val="35993021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The catalogue enables to share or print each case study. Also, you can compare different case studies with each other.</a:t>
            </a:r>
          </a:p>
        </p:txBody>
      </p:sp>
      <p:sp>
        <p:nvSpPr>
          <p:cNvPr id="4" name="Slide Number Placeholder 3"/>
          <p:cNvSpPr>
            <a:spLocks noGrp="1"/>
          </p:cNvSpPr>
          <p:nvPr>
            <p:ph type="sldNum" sz="quarter" idx="5"/>
          </p:nvPr>
        </p:nvSpPr>
        <p:spPr/>
        <p:txBody>
          <a:bodyPr/>
          <a:lstStyle/>
          <a:p>
            <a:fld id="{55E79B1B-EC0D-4C76-81FD-7AAED1DE532C}" type="slidenum">
              <a:rPr lang="en-GB"/>
              <a:t>19</a:t>
            </a:fld>
            <a:endParaRPr lang="en-GB"/>
          </a:p>
        </p:txBody>
      </p:sp>
    </p:spTree>
    <p:extLst>
      <p:ext uri="{BB962C8B-B14F-4D97-AF65-F5344CB8AC3E}">
        <p14:creationId xmlns:p14="http://schemas.microsoft.com/office/powerpoint/2010/main" val="26790245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cs typeface="Calibri"/>
              </a:rPr>
              <a:t>OPERANDUM is a European project that researches sustainable solutions based on nature to adapt to extreme weather events. We call these type of solutions 'nature-based solutions’.</a:t>
            </a:r>
          </a:p>
          <a:p>
            <a:pPr marL="171450" indent="-171450">
              <a:buFont typeface="Arial" panose="020B0604020202020204" pitchFamily="34" charset="0"/>
              <a:buChar char="•"/>
            </a:pPr>
            <a:r>
              <a:rPr lang="en-US">
                <a:cs typeface="Calibri"/>
              </a:rPr>
              <a:t>In the project, solutions are demonstrated for different types of hydro-meteorological hazards in 10 open air laboratories. </a:t>
            </a:r>
          </a:p>
          <a:p>
            <a:pPr marL="171450" indent="-171450">
              <a:buFont typeface="Arial" panose="020B0604020202020204" pitchFamily="34" charset="0"/>
              <a:buChar char="•"/>
            </a:pPr>
            <a:r>
              <a:rPr lang="en-US">
                <a:cs typeface="Calibri"/>
              </a:rPr>
              <a:t>The project is a collaboration between 26 partners in 14 countries – covering universities, NGOs, and SMEs – over 4 years. </a:t>
            </a:r>
          </a:p>
          <a:p>
            <a:endParaRPr lang="en-US">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a:t>
            </a:fld>
            <a:endParaRPr lang="en-US"/>
          </a:p>
        </p:txBody>
      </p:sp>
    </p:spTree>
    <p:extLst>
      <p:ext uri="{BB962C8B-B14F-4D97-AF65-F5344CB8AC3E}">
        <p14:creationId xmlns:p14="http://schemas.microsoft.com/office/powerpoint/2010/main" val="11603506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(see text on slide)</a:t>
            </a:r>
          </a:p>
        </p:txBody>
      </p:sp>
      <p:sp>
        <p:nvSpPr>
          <p:cNvPr id="4" name="Slide Number Placeholder 3"/>
          <p:cNvSpPr>
            <a:spLocks noGrp="1"/>
          </p:cNvSpPr>
          <p:nvPr>
            <p:ph type="sldNum" sz="quarter" idx="5"/>
          </p:nvPr>
        </p:nvSpPr>
        <p:spPr/>
        <p:txBody>
          <a:bodyPr/>
          <a:lstStyle/>
          <a:p>
            <a:fld id="{55E79B1B-EC0D-4C76-81FD-7AAED1DE532C}" type="slidenum">
              <a:rPr lang="en-GB"/>
              <a:t>20</a:t>
            </a:fld>
            <a:endParaRPr lang="en-GB"/>
          </a:p>
        </p:txBody>
      </p:sp>
    </p:spTree>
    <p:extLst>
      <p:ext uri="{BB962C8B-B14F-4D97-AF65-F5344CB8AC3E}">
        <p14:creationId xmlns:p14="http://schemas.microsoft.com/office/powerpoint/2010/main" val="13199546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To explore policies that are related to NBS, you can visit the Policy Catalogue. The catalogue stores more than 3000 policy documents – mainly from the European region. In the catalogue, you can filter the policies either by country or by filters. The policies are listed below and show related policies and also related NBS case studies.</a:t>
            </a:r>
          </a:p>
        </p:txBody>
      </p:sp>
      <p:sp>
        <p:nvSpPr>
          <p:cNvPr id="4" name="Slide Number Placeholder 3"/>
          <p:cNvSpPr>
            <a:spLocks noGrp="1"/>
          </p:cNvSpPr>
          <p:nvPr>
            <p:ph type="sldNum" sz="quarter" idx="5"/>
          </p:nvPr>
        </p:nvSpPr>
        <p:spPr/>
        <p:txBody>
          <a:bodyPr/>
          <a:lstStyle/>
          <a:p>
            <a:fld id="{55E79B1B-EC0D-4C76-81FD-7AAED1DE532C}" type="slidenum">
              <a:rPr lang="en-GB"/>
              <a:t>21</a:t>
            </a:fld>
            <a:endParaRPr lang="en-GB"/>
          </a:p>
        </p:txBody>
      </p:sp>
    </p:spTree>
    <p:extLst>
      <p:ext uri="{BB962C8B-B14F-4D97-AF65-F5344CB8AC3E}">
        <p14:creationId xmlns:p14="http://schemas.microsoft.com/office/powerpoint/2010/main" val="5493474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The best practice page introduces the project demonstrations in more detail (than in the NBS catalogue), learn more about the co-creation approach for NBS, modelling, permitting paths, NBS implementation or the citizens acceptance of the NBS. </a:t>
            </a:r>
          </a:p>
        </p:txBody>
      </p:sp>
      <p:sp>
        <p:nvSpPr>
          <p:cNvPr id="4" name="Slide Number Placeholder 3"/>
          <p:cNvSpPr>
            <a:spLocks noGrp="1"/>
          </p:cNvSpPr>
          <p:nvPr>
            <p:ph type="sldNum" sz="quarter" idx="5"/>
          </p:nvPr>
        </p:nvSpPr>
        <p:spPr/>
        <p:txBody>
          <a:bodyPr/>
          <a:lstStyle/>
          <a:p>
            <a:fld id="{55E79B1B-EC0D-4C76-81FD-7AAED1DE532C}" type="slidenum">
              <a:rPr lang="en-GB"/>
              <a:t>22</a:t>
            </a:fld>
            <a:endParaRPr lang="en-GB"/>
          </a:p>
        </p:txBody>
      </p:sp>
    </p:spTree>
    <p:extLst>
      <p:ext uri="{BB962C8B-B14F-4D97-AF65-F5344CB8AC3E}">
        <p14:creationId xmlns:p14="http://schemas.microsoft.com/office/powerpoint/2010/main" val="22260239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How can NBS be co-created? </a:t>
            </a:r>
          </a:p>
          <a:p>
            <a:r>
              <a:rPr lang="en-US" dirty="0">
                <a:cs typeface="Calibri"/>
              </a:rPr>
              <a:t>(see text on slide)</a:t>
            </a:r>
          </a:p>
        </p:txBody>
      </p:sp>
      <p:sp>
        <p:nvSpPr>
          <p:cNvPr id="4" name="Slide Number Placeholder 3"/>
          <p:cNvSpPr>
            <a:spLocks noGrp="1"/>
          </p:cNvSpPr>
          <p:nvPr>
            <p:ph type="sldNum" sz="quarter" idx="5"/>
          </p:nvPr>
        </p:nvSpPr>
        <p:spPr/>
        <p:txBody>
          <a:bodyPr/>
          <a:lstStyle/>
          <a:p>
            <a:fld id="{55E79B1B-EC0D-4C76-81FD-7AAED1DE532C}" type="slidenum">
              <a:rPr lang="en-GB"/>
              <a:t>23</a:t>
            </a:fld>
            <a:endParaRPr lang="en-GB"/>
          </a:p>
        </p:txBody>
      </p:sp>
    </p:spTree>
    <p:extLst>
      <p:ext uri="{BB962C8B-B14F-4D97-AF65-F5344CB8AC3E}">
        <p14:creationId xmlns:p14="http://schemas.microsoft.com/office/powerpoint/2010/main" val="10170024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The </a:t>
            </a:r>
            <a:r>
              <a:rPr lang="en-US" dirty="0" err="1">
                <a:cs typeface="Calibri"/>
              </a:rPr>
              <a:t>GeoIKP's</a:t>
            </a:r>
            <a:r>
              <a:rPr lang="en-US" dirty="0">
                <a:cs typeface="Calibri"/>
              </a:rPr>
              <a:t> geospatial analysis tool – Interactive Map – can be used to explore spatial characteristics, hazards, and more. The map offers a broad range of open-source datasets from environment to hazards to climate to population and infrastructure data.</a:t>
            </a:r>
          </a:p>
          <a:p>
            <a:endParaRPr lang="en-US" dirty="0">
              <a:cs typeface="Calibri"/>
            </a:endParaRPr>
          </a:p>
          <a:p>
            <a:r>
              <a:rPr lang="en-US" dirty="0">
                <a:cs typeface="Calibri"/>
              </a:rPr>
              <a:t>In the Interactive Map, you can analyze the layers of your interest by adding them to the map from the categories on the left side. You can manage the layers by changing the opacity or order. On the right side of the map, a number of functions are available to get information on a point of your interest on the map, to view the database, or to check observation data. </a:t>
            </a:r>
          </a:p>
        </p:txBody>
      </p:sp>
      <p:sp>
        <p:nvSpPr>
          <p:cNvPr id="4" name="Slide Number Placeholder 3"/>
          <p:cNvSpPr>
            <a:spLocks noGrp="1"/>
          </p:cNvSpPr>
          <p:nvPr>
            <p:ph type="sldNum" sz="quarter" idx="5"/>
          </p:nvPr>
        </p:nvSpPr>
        <p:spPr/>
        <p:txBody>
          <a:bodyPr/>
          <a:lstStyle/>
          <a:p>
            <a:fld id="{55E79B1B-EC0D-4C76-81FD-7AAED1DE532C}" type="slidenum">
              <a:rPr lang="en-GB"/>
              <a:t>24</a:t>
            </a:fld>
            <a:endParaRPr lang="en-GB"/>
          </a:p>
        </p:txBody>
      </p:sp>
    </p:spTree>
    <p:extLst>
      <p:ext uri="{BB962C8B-B14F-4D97-AF65-F5344CB8AC3E}">
        <p14:creationId xmlns:p14="http://schemas.microsoft.com/office/powerpoint/2010/main" val="13981195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IE" i="0" dirty="0">
                <a:cs typeface="Calibri"/>
              </a:rPr>
              <a:t>One of the main tools is the NBS Toolkit, which functions as a decision-support tool for the NBS selection process. This short video will introduce the aim of the toolkit.  </a:t>
            </a:r>
          </a:p>
        </p:txBody>
      </p:sp>
      <p:sp>
        <p:nvSpPr>
          <p:cNvPr id="4" name="Slide Number Placeholder 3"/>
          <p:cNvSpPr>
            <a:spLocks noGrp="1"/>
          </p:cNvSpPr>
          <p:nvPr>
            <p:ph type="sldNum" sz="quarter" idx="5"/>
          </p:nvPr>
        </p:nvSpPr>
        <p:spPr/>
        <p:txBody>
          <a:bodyPr/>
          <a:lstStyle/>
          <a:p>
            <a:fld id="{55E79B1B-EC0D-4C76-81FD-7AAED1DE532C}" type="slidenum">
              <a:rPr lang="en-US"/>
              <a:t>25</a:t>
            </a:fld>
            <a:endParaRPr lang="en-US"/>
          </a:p>
        </p:txBody>
      </p:sp>
    </p:spTree>
    <p:extLst>
      <p:ext uri="{BB962C8B-B14F-4D97-AF65-F5344CB8AC3E}">
        <p14:creationId xmlns:p14="http://schemas.microsoft.com/office/powerpoint/2010/main" val="5754319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i="1"/>
              <a:t>Add speaking notes </a:t>
            </a:r>
            <a:endParaRPr lang="en-US"/>
          </a:p>
        </p:txBody>
      </p:sp>
      <p:sp>
        <p:nvSpPr>
          <p:cNvPr id="4" name="Slide Number Placeholder 3"/>
          <p:cNvSpPr>
            <a:spLocks noGrp="1"/>
          </p:cNvSpPr>
          <p:nvPr>
            <p:ph type="sldNum" sz="quarter" idx="5"/>
          </p:nvPr>
        </p:nvSpPr>
        <p:spPr/>
        <p:txBody>
          <a:bodyPr/>
          <a:lstStyle/>
          <a:p>
            <a:fld id="{55E79B1B-EC0D-4C76-81FD-7AAED1DE532C}" type="slidenum">
              <a:rPr lang="en-IE" smtClean="0"/>
              <a:t>26</a:t>
            </a:fld>
            <a:endParaRPr lang="en-IE"/>
          </a:p>
        </p:txBody>
      </p:sp>
    </p:spTree>
    <p:extLst>
      <p:ext uri="{BB962C8B-B14F-4D97-AF65-F5344CB8AC3E}">
        <p14:creationId xmlns:p14="http://schemas.microsoft.com/office/powerpoint/2010/main" val="42181916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cs typeface="Calibri"/>
              </a:rPr>
              <a:t>The </a:t>
            </a:r>
            <a:r>
              <a:rPr lang="en-US" dirty="0" err="1">
                <a:cs typeface="Calibri"/>
              </a:rPr>
              <a:t>GeoIKP</a:t>
            </a:r>
            <a:r>
              <a:rPr lang="en-US" dirty="0">
                <a:cs typeface="Calibri"/>
              </a:rPr>
              <a:t> can be used to support different steps of the NBS co-creation process (see steps on slide)</a:t>
            </a:r>
          </a:p>
        </p:txBody>
      </p:sp>
      <p:sp>
        <p:nvSpPr>
          <p:cNvPr id="4" name="Slide Number Placeholder 3"/>
          <p:cNvSpPr>
            <a:spLocks noGrp="1"/>
          </p:cNvSpPr>
          <p:nvPr>
            <p:ph type="sldNum" sz="quarter" idx="5"/>
          </p:nvPr>
        </p:nvSpPr>
        <p:spPr/>
        <p:txBody>
          <a:bodyPr/>
          <a:lstStyle/>
          <a:p>
            <a:fld id="{498F9FC2-4172-45E6-BDC1-57935CD79363}" type="slidenum">
              <a:t>27</a:t>
            </a:fld>
            <a:endParaRPr lang="en-US"/>
          </a:p>
        </p:txBody>
      </p:sp>
    </p:spTree>
    <p:extLst>
      <p:ext uri="{BB962C8B-B14F-4D97-AF65-F5344CB8AC3E}">
        <p14:creationId xmlns:p14="http://schemas.microsoft.com/office/powerpoint/2010/main" val="41389836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cs typeface="Calibri"/>
              </a:rPr>
              <a:t>In the following, I will present you this use case of Paris (which was taken from the NBS Catalogue).</a:t>
            </a:r>
          </a:p>
          <a:p>
            <a:pPr marL="171450" indent="-171450">
              <a:buFont typeface="Arial" panose="020B0604020202020204" pitchFamily="34" charset="0"/>
              <a:buChar char="•"/>
            </a:pPr>
            <a:endParaRPr lang="en-US" dirty="0">
              <a:cs typeface="Calibri"/>
            </a:endParaRPr>
          </a:p>
          <a:p>
            <a:pPr marL="171450" indent="-171450">
              <a:buFont typeface="Arial" panose="020B0604020202020204" pitchFamily="34" charset="0"/>
              <a:buChar char="•"/>
            </a:pPr>
            <a:r>
              <a:rPr lang="en-US" dirty="0">
                <a:cs typeface="Calibri"/>
              </a:rPr>
              <a:t>In Paris, heatwaves are </a:t>
            </a:r>
            <a:r>
              <a:rPr lang="en-US" dirty="0"/>
              <a:t>forecasted to become more intense and frequent with 10-25 days of heatwaves per year by 2100.</a:t>
            </a:r>
            <a:endParaRPr lang="en-US" dirty="0">
              <a:cs typeface="Calibri"/>
            </a:endParaRPr>
          </a:p>
          <a:p>
            <a:pPr marL="171450" indent="-171450">
              <a:buFont typeface="Arial" panose="020B0604020202020204" pitchFamily="34" charset="0"/>
              <a:buChar char="•"/>
            </a:pPr>
            <a:endParaRPr lang="en-US" dirty="0">
              <a:cs typeface="Calibri"/>
            </a:endParaRPr>
          </a:p>
          <a:p>
            <a:pPr marL="171450" indent="-171450">
              <a:buFont typeface="Arial" panose="020B0604020202020204" pitchFamily="34" charset="0"/>
              <a:buChar char="•"/>
            </a:pPr>
            <a:r>
              <a:rPr lang="en-US" dirty="0">
                <a:cs typeface="Calibri"/>
              </a:rPr>
              <a:t>On the picture, you can see the surface temperature of Paris during this year's heatwave in June. The big park area on the left is of much lower temperature than some city areas with sealed surfaces. Looking at the green areas per capita, Paris has very limited space with 5.8m2 per capita.</a:t>
            </a:r>
          </a:p>
          <a:p>
            <a:pPr marL="171450" indent="-171450">
              <a:buFont typeface="Arial" panose="020B0604020202020204" pitchFamily="34" charset="0"/>
              <a:buChar char="•"/>
            </a:pPr>
            <a:endParaRPr lang="en-US" dirty="0">
              <a:cs typeface="Calibri"/>
            </a:endParaRPr>
          </a:p>
          <a:p>
            <a:pPr marL="171450" indent="-171450">
              <a:buFont typeface="Arial" panose="020B0604020202020204" pitchFamily="34" charset="0"/>
              <a:buChar char="•"/>
            </a:pPr>
            <a:r>
              <a:rPr lang="en-US" dirty="0">
                <a:cs typeface="Calibri"/>
              </a:rPr>
              <a:t>Heatwaves are greatly impacting elderly people. In Paris, the share of over-60s is constantly increasing. </a:t>
            </a:r>
          </a:p>
          <a:p>
            <a:endParaRPr lang="en-US" dirty="0">
              <a:cs typeface="Calibri"/>
            </a:endParaRPr>
          </a:p>
        </p:txBody>
      </p:sp>
      <p:sp>
        <p:nvSpPr>
          <p:cNvPr id="4" name="Slide Number Placeholder 3"/>
          <p:cNvSpPr>
            <a:spLocks noGrp="1"/>
          </p:cNvSpPr>
          <p:nvPr>
            <p:ph type="sldNum" sz="quarter" idx="5"/>
          </p:nvPr>
        </p:nvSpPr>
        <p:spPr/>
        <p:txBody>
          <a:bodyPr/>
          <a:lstStyle/>
          <a:p>
            <a:fld id="{498F9FC2-4172-45E6-BDC1-57935CD79363}" type="slidenum">
              <a:t>28</a:t>
            </a:fld>
            <a:endParaRPr lang="en-US"/>
          </a:p>
        </p:txBody>
      </p:sp>
    </p:spTree>
    <p:extLst>
      <p:ext uri="{BB962C8B-B14F-4D97-AF65-F5344CB8AC3E}">
        <p14:creationId xmlns:p14="http://schemas.microsoft.com/office/powerpoint/2010/main" val="2295538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cs typeface="Calibri"/>
              </a:rPr>
              <a:t>In this Paris case study, they found out that schoolyards are covering 73 ha of asphalted and impervious surfaces. Therefore, the schoolyards are greatly contributing to the heat island effect of the city.</a:t>
            </a:r>
          </a:p>
          <a:p>
            <a:pPr marL="171450" indent="-171450">
              <a:buFont typeface="Arial" panose="020B0604020202020204" pitchFamily="34" charset="0"/>
              <a:buChar char="•"/>
            </a:pPr>
            <a:endParaRPr lang="en-US" dirty="0">
              <a:cs typeface="Calibri"/>
            </a:endParaRPr>
          </a:p>
          <a:p>
            <a:pPr marL="171450" indent="-171450">
              <a:buFont typeface="Arial" panose="020B0604020202020204" pitchFamily="34" charset="0"/>
              <a:buChar char="•"/>
            </a:pPr>
            <a:r>
              <a:rPr lang="en-US" dirty="0">
                <a:cs typeface="Calibri"/>
              </a:rPr>
              <a:t>Hence, they selected 10 schools to transform their yards to greener and less impervious playgrounds. </a:t>
            </a:r>
          </a:p>
          <a:p>
            <a:pPr marL="171450" indent="-171450">
              <a:buFont typeface="Arial" panose="020B0604020202020204" pitchFamily="34" charset="0"/>
              <a:buChar char="•"/>
            </a:pPr>
            <a:r>
              <a:rPr lang="en-US" dirty="0">
                <a:cs typeface="Calibri"/>
              </a:rPr>
              <a:t>They planted trees, built school gardens, green walls and roofs. Also, they combine the NBS with some hybrid/grey solutions as they increased the permeability of the surfaces and used light colors. In addition, they build rainwater harvesting systems for watering purposes. </a:t>
            </a:r>
          </a:p>
          <a:p>
            <a:pPr marL="171450" indent="-171450">
              <a:buFont typeface="Arial" panose="020B0604020202020204" pitchFamily="34" charset="0"/>
              <a:buChar char="•"/>
            </a:pPr>
            <a:endParaRPr lang="en-US" dirty="0">
              <a:cs typeface="Calibri"/>
            </a:endParaRPr>
          </a:p>
          <a:p>
            <a:pPr marL="171450" indent="-171450">
              <a:buFont typeface="Arial" panose="020B0604020202020204" pitchFamily="34" charset="0"/>
              <a:buChar char="•"/>
            </a:pPr>
            <a:r>
              <a:rPr lang="en-US" dirty="0">
                <a:cs typeface="Calibri"/>
              </a:rPr>
              <a:t>Overall, this NBS contributes to better health and well-being, social cohesion (due to the co-creation process which will be explained later on) and increased urban biodiversity. </a:t>
            </a:r>
          </a:p>
          <a:p>
            <a:pPr marL="171450" indent="-171450">
              <a:buFont typeface="Arial" panose="020B0604020202020204" pitchFamily="34" charset="0"/>
              <a:buChar char="•"/>
            </a:pPr>
            <a:endParaRPr lang="en-US" dirty="0">
              <a:cs typeface="Calibri"/>
            </a:endParaRPr>
          </a:p>
          <a:p>
            <a:pPr marL="171450" indent="-171450">
              <a:buFont typeface="Arial" panose="020B0604020202020204" pitchFamily="34" charset="0"/>
              <a:buChar char="•"/>
            </a:pPr>
            <a:r>
              <a:rPr lang="en-US" dirty="0">
                <a:cs typeface="Calibri"/>
              </a:rPr>
              <a:t>Furthermore, this NBS can not only mitigate the impact of heatwaves but also it can reduce the risk of flooding in the yard and surroundings. </a:t>
            </a:r>
          </a:p>
          <a:p>
            <a:pPr marL="171450" indent="-171450">
              <a:buFont typeface="Arial" panose="020B0604020202020204" pitchFamily="34" charset="0"/>
              <a:buChar char="•"/>
            </a:pPr>
            <a:endParaRPr lang="en-US" dirty="0">
              <a:cs typeface="Calibri"/>
            </a:endParaRPr>
          </a:p>
          <a:p>
            <a:pPr marL="171450" indent="-171450">
              <a:buFont typeface="Arial" panose="020B0604020202020204" pitchFamily="34" charset="0"/>
              <a:buChar char="•"/>
            </a:pPr>
            <a:r>
              <a:rPr lang="en-US" dirty="0"/>
              <a:t>Greening schoolyards to face heat waves and floods, Paris, France</a:t>
            </a:r>
            <a:endParaRPr lang="en-US" dirty="0">
              <a:ea typeface="+mn-ea"/>
              <a:cs typeface="Calibri"/>
            </a:endParaRPr>
          </a:p>
          <a:p>
            <a:pPr marL="171450" indent="-171450">
              <a:buFont typeface="Arial" panose="020B0604020202020204" pitchFamily="34" charset="0"/>
              <a:buChar char="•"/>
            </a:pPr>
            <a:endParaRPr lang="en-US" i="1" dirty="0">
              <a:ea typeface="+mn-ea"/>
              <a:cs typeface="Calibri"/>
              <a:hlinkClick r:id="rId3"/>
            </a:endParaRPr>
          </a:p>
          <a:p>
            <a:pPr marL="0" indent="0">
              <a:buFont typeface="Arial" panose="020B0604020202020204" pitchFamily="34" charset="0"/>
              <a:buNone/>
            </a:pPr>
            <a:r>
              <a:rPr lang="en-US" i="1" dirty="0">
                <a:ea typeface="+mn-ea"/>
                <a:cs typeface="Calibri"/>
                <a:hlinkClick r:id="rId3"/>
              </a:rPr>
              <a:t>See also: </a:t>
            </a:r>
            <a:r>
              <a:rPr lang="en-US" i="1" dirty="0">
                <a:ea typeface="+mn-lt"/>
                <a:cs typeface="+mn-lt"/>
                <a:hlinkClick r:id="rId3"/>
              </a:rPr>
              <a:t>https://dev-geoikp.kajoservices.com/nbs/explorer/id/4323</a:t>
            </a:r>
            <a:endParaRPr lang="en-US" i="1" dirty="0">
              <a:ea typeface="+mn-lt"/>
              <a:cs typeface="+mn-lt"/>
            </a:endParaRPr>
          </a:p>
          <a:p>
            <a:pPr marL="171450" indent="-171450">
              <a:buFont typeface="Arial" panose="020B0604020202020204" pitchFamily="34" charset="0"/>
              <a:buChar char="•"/>
            </a:pPr>
            <a:endParaRPr lang="en-US" dirty="0">
              <a:cs typeface="Calibri"/>
            </a:endParaRPr>
          </a:p>
        </p:txBody>
      </p:sp>
      <p:sp>
        <p:nvSpPr>
          <p:cNvPr id="4" name="Slide Number Placeholder 3"/>
          <p:cNvSpPr>
            <a:spLocks noGrp="1"/>
          </p:cNvSpPr>
          <p:nvPr>
            <p:ph type="sldNum" sz="quarter" idx="5"/>
          </p:nvPr>
        </p:nvSpPr>
        <p:spPr/>
        <p:txBody>
          <a:bodyPr/>
          <a:lstStyle/>
          <a:p>
            <a:fld id="{498F9FC2-4172-45E6-BDC1-57935CD79363}" type="slidenum">
              <a:t>29</a:t>
            </a:fld>
            <a:endParaRPr lang="en-US"/>
          </a:p>
        </p:txBody>
      </p:sp>
    </p:spTree>
    <p:extLst>
      <p:ext uri="{BB962C8B-B14F-4D97-AF65-F5344CB8AC3E}">
        <p14:creationId xmlns:p14="http://schemas.microsoft.com/office/powerpoint/2010/main" val="875976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a:lnSpc>
                <a:spcPct val="90000"/>
              </a:lnSpc>
              <a:spcAft>
                <a:spcPts val="600"/>
              </a:spcAft>
            </a:pPr>
            <a:r>
              <a:rPr lang="de-DE" sz="1200" dirty="0">
                <a:solidFill>
                  <a:srgbClr val="00A7E2"/>
                </a:solidFill>
                <a:latin typeface="Lato"/>
                <a:ea typeface="Lato"/>
                <a:cs typeface="Segoe UI"/>
              </a:rPr>
              <a:t>Part I: </a:t>
            </a:r>
            <a:r>
              <a:rPr lang="en-US" sz="1200" dirty="0">
                <a:solidFill>
                  <a:srgbClr val="00A7E2"/>
                </a:solidFill>
                <a:latin typeface="Lato"/>
                <a:ea typeface="+mn-lt"/>
                <a:cs typeface="+mn-lt"/>
              </a:rPr>
              <a:t>Overview of the </a:t>
            </a:r>
            <a:r>
              <a:rPr lang="en-US" sz="1200" dirty="0" err="1">
                <a:solidFill>
                  <a:srgbClr val="00A7E2"/>
                </a:solidFill>
                <a:latin typeface="Lato"/>
                <a:ea typeface="+mn-lt"/>
                <a:cs typeface="+mn-lt"/>
              </a:rPr>
              <a:t>GeoIKP</a:t>
            </a:r>
            <a:endParaRPr lang="en-US" sz="1200" dirty="0">
              <a:solidFill>
                <a:srgbClr val="00A7E2"/>
              </a:solidFill>
              <a:latin typeface="Calibri"/>
              <a:ea typeface="Lato"/>
              <a:cs typeface="Calibri" panose="020F0502020204030204"/>
            </a:endParaRPr>
          </a:p>
          <a:p>
            <a:pPr marL="628650" indent="-342900">
              <a:lnSpc>
                <a:spcPct val="90000"/>
              </a:lnSpc>
              <a:spcAft>
                <a:spcPts val="600"/>
              </a:spcAft>
              <a:buClr>
                <a:srgbClr val="00A7E2"/>
              </a:buClr>
              <a:buFont typeface="Arial"/>
              <a:buChar char="•"/>
            </a:pPr>
            <a:r>
              <a:rPr lang="en-US" sz="1200" dirty="0">
                <a:latin typeface="Lato"/>
                <a:ea typeface="+mn-lt"/>
                <a:cs typeface="+mn-lt"/>
              </a:rPr>
              <a:t>What is the platform?</a:t>
            </a:r>
          </a:p>
          <a:p>
            <a:pPr marL="628650" indent="-342900">
              <a:lnSpc>
                <a:spcPct val="90000"/>
              </a:lnSpc>
              <a:spcAft>
                <a:spcPts val="600"/>
              </a:spcAft>
              <a:buClr>
                <a:srgbClr val="00A7E2"/>
              </a:buClr>
              <a:buFont typeface="Arial"/>
              <a:buChar char="•"/>
            </a:pPr>
            <a:r>
              <a:rPr lang="en-US" sz="1200" dirty="0">
                <a:latin typeface="Lato"/>
                <a:ea typeface="+mn-lt"/>
                <a:cs typeface="+mn-lt"/>
              </a:rPr>
              <a:t>Who is it for?</a:t>
            </a:r>
          </a:p>
          <a:p>
            <a:pPr marL="628650" indent="-342900">
              <a:lnSpc>
                <a:spcPct val="90000"/>
              </a:lnSpc>
              <a:spcAft>
                <a:spcPts val="600"/>
              </a:spcAft>
              <a:buClr>
                <a:srgbClr val="00A7E2"/>
              </a:buClr>
              <a:buFont typeface="Arial"/>
              <a:buChar char="•"/>
            </a:pPr>
            <a:r>
              <a:rPr lang="en-US" sz="1200" dirty="0">
                <a:latin typeface="Lato"/>
                <a:ea typeface="+mn-lt"/>
                <a:cs typeface="+mn-lt"/>
              </a:rPr>
              <a:t>Knowledge and data </a:t>
            </a:r>
            <a:endParaRPr lang="en-US" sz="1200" dirty="0">
              <a:latin typeface="Lato"/>
              <a:ea typeface="Lato"/>
              <a:cs typeface="Lato"/>
            </a:endParaRPr>
          </a:p>
          <a:p>
            <a:pPr marL="628650" indent="-342900">
              <a:lnSpc>
                <a:spcPct val="90000"/>
              </a:lnSpc>
              <a:spcAft>
                <a:spcPts val="600"/>
              </a:spcAft>
              <a:buClr>
                <a:srgbClr val="00A7E2"/>
              </a:buClr>
              <a:buFont typeface="Arial"/>
              <a:buChar char="•"/>
            </a:pPr>
            <a:r>
              <a:rPr lang="en-US" sz="1200" dirty="0">
                <a:latin typeface="Lato"/>
                <a:ea typeface="Lato"/>
                <a:cs typeface="Calibri" panose="020F0502020204030204"/>
              </a:rPr>
              <a:t>Overview of the tools and functionalities</a:t>
            </a:r>
            <a:endParaRPr lang="en-US" sz="1200" dirty="0">
              <a:solidFill>
                <a:srgbClr val="00A7E2"/>
              </a:solidFill>
              <a:latin typeface="Lato"/>
              <a:ea typeface="Lato"/>
              <a:cs typeface="Calibri" panose="020F0502020204030204"/>
            </a:endParaRPr>
          </a:p>
          <a:p>
            <a:pPr marL="628650" indent="-342900">
              <a:lnSpc>
                <a:spcPct val="90000"/>
              </a:lnSpc>
              <a:spcAft>
                <a:spcPts val="600"/>
              </a:spcAft>
              <a:buFont typeface="Arial" panose="020B0604020202020204" pitchFamily="34" charset="0"/>
              <a:buChar char="•"/>
            </a:pPr>
            <a:endParaRPr lang="de-DE" sz="1200" dirty="0">
              <a:solidFill>
                <a:srgbClr val="00A7E2"/>
              </a:solidFill>
              <a:latin typeface="Lato"/>
              <a:ea typeface="+mn-lt"/>
              <a:cs typeface="+mn-lt"/>
            </a:endParaRPr>
          </a:p>
          <a:p>
            <a:pPr marL="285750">
              <a:lnSpc>
                <a:spcPct val="90000"/>
              </a:lnSpc>
              <a:spcAft>
                <a:spcPts val="600"/>
              </a:spcAft>
            </a:pPr>
            <a:r>
              <a:rPr lang="de-DE" sz="1200" dirty="0">
                <a:solidFill>
                  <a:srgbClr val="00A7E2"/>
                </a:solidFill>
                <a:latin typeface="Lato"/>
                <a:ea typeface="+mn-lt"/>
                <a:cs typeface="+mn-lt"/>
              </a:rPr>
              <a:t>Part II: Geo-IKP </a:t>
            </a:r>
            <a:r>
              <a:rPr lang="de-DE" sz="1200" dirty="0" err="1">
                <a:solidFill>
                  <a:srgbClr val="00A7E2"/>
                </a:solidFill>
                <a:latin typeface="Lato"/>
                <a:ea typeface="+mn-lt"/>
                <a:cs typeface="+mn-lt"/>
              </a:rPr>
              <a:t>use</a:t>
            </a:r>
            <a:r>
              <a:rPr lang="de-DE" sz="1200" dirty="0">
                <a:solidFill>
                  <a:srgbClr val="00A7E2"/>
                </a:solidFill>
                <a:latin typeface="Lato"/>
                <a:ea typeface="+mn-lt"/>
                <a:cs typeface="+mn-lt"/>
              </a:rPr>
              <a:t> </a:t>
            </a:r>
            <a:r>
              <a:rPr lang="de-DE" sz="1200" dirty="0" err="1">
                <a:solidFill>
                  <a:srgbClr val="00A7E2"/>
                </a:solidFill>
                <a:latin typeface="Lato"/>
                <a:ea typeface="+mn-lt"/>
                <a:cs typeface="+mn-lt"/>
              </a:rPr>
              <a:t>cases</a:t>
            </a:r>
            <a:r>
              <a:rPr lang="de-DE" sz="1200" dirty="0">
                <a:solidFill>
                  <a:srgbClr val="00A7E2"/>
                </a:solidFill>
                <a:latin typeface="Lato"/>
                <a:ea typeface="+mn-lt"/>
                <a:cs typeface="+mn-lt"/>
              </a:rPr>
              <a:t> </a:t>
            </a:r>
          </a:p>
          <a:p>
            <a:pPr marL="628650" indent="-342900">
              <a:lnSpc>
                <a:spcPct val="90000"/>
              </a:lnSpc>
              <a:spcAft>
                <a:spcPts val="600"/>
              </a:spcAft>
              <a:buClr>
                <a:srgbClr val="00A7E2"/>
              </a:buClr>
              <a:buFont typeface="Arial,Sans-Serif"/>
              <a:buChar char="•"/>
            </a:pPr>
            <a:r>
              <a:rPr lang="en-US" sz="1200" dirty="0">
                <a:latin typeface="Lato"/>
                <a:ea typeface="+mn-lt"/>
                <a:cs typeface="+mn-lt"/>
              </a:rPr>
              <a:t>How can the platform be used?</a:t>
            </a:r>
          </a:p>
          <a:p>
            <a:pPr marL="628650" indent="-342900">
              <a:lnSpc>
                <a:spcPct val="90000"/>
              </a:lnSpc>
              <a:spcAft>
                <a:spcPts val="600"/>
              </a:spcAft>
              <a:buClr>
                <a:srgbClr val="00A7E2"/>
              </a:buClr>
              <a:buFont typeface="Arial,Sans-Serif"/>
              <a:buChar char="•"/>
            </a:pPr>
            <a:r>
              <a:rPr lang="en-US" sz="1200" dirty="0">
                <a:latin typeface="Lato"/>
                <a:ea typeface="+mn-lt"/>
                <a:cs typeface="+mn-lt"/>
              </a:rPr>
              <a:t>Get started!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Calibri"/>
            </a:endParaRPr>
          </a:p>
          <a:p>
            <a:pPr marL="171450" indent="-171450">
              <a:buFont typeface="Arial"/>
              <a:buChar char="•"/>
            </a:pPr>
            <a:r>
              <a:rPr lang="en-US" dirty="0"/>
              <a:t>The presentation material has been created by UNESCO together with the University of Bologna and KAJO.</a:t>
            </a:r>
            <a:endParaRPr lang="en-US" dirty="0">
              <a:cs typeface="Calibri"/>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Calibri"/>
            </a:endParaRPr>
          </a:p>
          <a:p>
            <a:endParaRPr lang="en-US" dirty="0"/>
          </a:p>
        </p:txBody>
      </p:sp>
      <p:sp>
        <p:nvSpPr>
          <p:cNvPr id="4" name="Slide Number Placeholder 3"/>
          <p:cNvSpPr>
            <a:spLocks noGrp="1"/>
          </p:cNvSpPr>
          <p:nvPr>
            <p:ph type="sldNum" sz="quarter" idx="5"/>
          </p:nvPr>
        </p:nvSpPr>
        <p:spPr/>
        <p:txBody>
          <a:bodyPr/>
          <a:lstStyle/>
          <a:p>
            <a:fld id="{55E79B1B-EC0D-4C76-81FD-7AAED1DE532C}" type="slidenum">
              <a:t>3</a:t>
            </a:fld>
            <a:endParaRPr lang="en-US"/>
          </a:p>
        </p:txBody>
      </p:sp>
    </p:spTree>
    <p:extLst>
      <p:ext uri="{BB962C8B-B14F-4D97-AF65-F5344CB8AC3E}">
        <p14:creationId xmlns:p14="http://schemas.microsoft.com/office/powerpoint/2010/main" val="29350191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30</a:t>
            </a:fld>
            <a:endParaRPr lang="en-US"/>
          </a:p>
        </p:txBody>
      </p:sp>
    </p:spTree>
    <p:extLst>
      <p:ext uri="{BB962C8B-B14F-4D97-AF65-F5344CB8AC3E}">
        <p14:creationId xmlns:p14="http://schemas.microsoft.com/office/powerpoint/2010/main" val="23371222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IE" smtClean="0"/>
              <a:t>31</a:t>
            </a:fld>
            <a:endParaRPr lang="en-IE"/>
          </a:p>
        </p:txBody>
      </p:sp>
    </p:spTree>
    <p:extLst>
      <p:ext uri="{BB962C8B-B14F-4D97-AF65-F5344CB8AC3E}">
        <p14:creationId xmlns:p14="http://schemas.microsoft.com/office/powerpoint/2010/main" val="28194200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5"/>
          </p:nvPr>
        </p:nvSpPr>
        <p:spPr/>
        <p:txBody>
          <a:bodyPr/>
          <a:lstStyle/>
          <a:p>
            <a:fld id="{55E79B1B-EC0D-4C76-81FD-7AAED1DE532C}" type="slidenum">
              <a:rPr lang="en-IE" smtClean="0"/>
              <a:t>32</a:t>
            </a:fld>
            <a:endParaRPr lang="en-IE"/>
          </a:p>
        </p:txBody>
      </p:sp>
    </p:spTree>
    <p:extLst>
      <p:ext uri="{BB962C8B-B14F-4D97-AF65-F5344CB8AC3E}">
        <p14:creationId xmlns:p14="http://schemas.microsoft.com/office/powerpoint/2010/main" val="4445580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33</a:t>
            </a:fld>
            <a:endParaRPr lang="en-US"/>
          </a:p>
        </p:txBody>
      </p:sp>
    </p:spTree>
    <p:extLst>
      <p:ext uri="{BB962C8B-B14F-4D97-AF65-F5344CB8AC3E}">
        <p14:creationId xmlns:p14="http://schemas.microsoft.com/office/powerpoint/2010/main" val="2404885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IE" smtClean="0"/>
              <a:t>4</a:t>
            </a:fld>
            <a:endParaRPr lang="en-IE"/>
          </a:p>
        </p:txBody>
      </p:sp>
    </p:spTree>
    <p:extLst>
      <p:ext uri="{BB962C8B-B14F-4D97-AF65-F5344CB8AC3E}">
        <p14:creationId xmlns:p14="http://schemas.microsoft.com/office/powerpoint/2010/main" val="38147409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IE" i="0" dirty="0">
              <a:cs typeface="Calibri"/>
            </a:endParaRPr>
          </a:p>
          <a:p>
            <a:pPr marL="171450" indent="-171450">
              <a:buFont typeface="Arial" panose="020B0604020202020204" pitchFamily="34" charset="0"/>
              <a:buChar char="•"/>
            </a:pPr>
            <a:r>
              <a:rPr lang="en-IE" i="0" dirty="0"/>
              <a:t>The goal of the platform is to </a:t>
            </a:r>
            <a:r>
              <a:rPr lang="en-US" i="0" dirty="0"/>
              <a:t>share knowledge, data, and tools on </a:t>
            </a:r>
            <a:r>
              <a:rPr lang="en-GB" i="0" dirty="0"/>
              <a:t>NBS </a:t>
            </a:r>
            <a:r>
              <a:rPr lang="en-US" i="0" dirty="0"/>
              <a:t>for hydro-meteorological risk mitigation and climate change adaptation </a:t>
            </a:r>
            <a:endParaRPr lang="en-IE" i="0" dirty="0"/>
          </a:p>
          <a:p>
            <a:pPr marL="171450" indent="-171450">
              <a:buFont typeface="Arial" panose="020B0604020202020204" pitchFamily="34" charset="0"/>
              <a:buChar char="•"/>
            </a:pPr>
            <a:endParaRPr lang="en-US" i="0" dirty="0">
              <a:cs typeface="Calibri"/>
            </a:endParaRPr>
          </a:p>
          <a:p>
            <a:pPr marL="171450" indent="-171450">
              <a:buFont typeface="Arial" panose="020B0604020202020204" pitchFamily="34" charset="0"/>
              <a:buChar char="•"/>
            </a:pPr>
            <a:r>
              <a:rPr lang="en-US" i="0" dirty="0">
                <a:cs typeface="Calibri"/>
              </a:rPr>
              <a:t>The platform was designed, implemented and deployed within the OPERANDUM project. </a:t>
            </a:r>
          </a:p>
          <a:p>
            <a:pPr marL="171450" indent="-171450">
              <a:buFont typeface="Arial" panose="020B0604020202020204" pitchFamily="34" charset="0"/>
              <a:buChar char="•"/>
            </a:pPr>
            <a:endParaRPr lang="en-IE" i="0" dirty="0">
              <a:cs typeface="Calibri"/>
            </a:endParaRPr>
          </a:p>
          <a:p>
            <a:pPr marL="171450" indent="-171450">
              <a:buFont typeface="Arial" panose="020B0604020202020204" pitchFamily="34" charset="0"/>
              <a:buChar char="•"/>
            </a:pPr>
            <a:r>
              <a:rPr lang="en-IE" i="0" dirty="0">
                <a:cs typeface="Calibri"/>
              </a:rPr>
              <a:t>The </a:t>
            </a:r>
            <a:r>
              <a:rPr lang="en-IE" i="0" dirty="0" err="1">
                <a:cs typeface="Calibri"/>
              </a:rPr>
              <a:t>GeoIKP</a:t>
            </a:r>
            <a:r>
              <a:rPr lang="en-IE" i="0" dirty="0">
                <a:cs typeface="Calibri"/>
              </a:rPr>
              <a:t> platform is built on open-source technologies with a user-friendly interface. The platform was co-created with a variety of end-users. </a:t>
            </a:r>
          </a:p>
          <a:p>
            <a:pPr marL="171450" indent="-171450">
              <a:buFont typeface="Arial" panose="020B0604020202020204" pitchFamily="34" charset="0"/>
              <a:buChar char="•"/>
            </a:pPr>
            <a:endParaRPr lang="en-IE" i="0" dirty="0">
              <a:cs typeface="Calibri"/>
            </a:endParaRPr>
          </a:p>
          <a:p>
            <a:pPr marL="171450" indent="-171450">
              <a:buFont typeface="Arial" panose="020B0604020202020204" pitchFamily="34" charset="0"/>
              <a:buChar char="•"/>
            </a:pPr>
            <a:r>
              <a:rPr lang="en-IE" i="0" dirty="0">
                <a:cs typeface="Calibri"/>
              </a:rPr>
              <a:t>What does </a:t>
            </a:r>
            <a:r>
              <a:rPr lang="en-IE" i="0" dirty="0" err="1">
                <a:cs typeface="Calibri"/>
              </a:rPr>
              <a:t>GeoIKP</a:t>
            </a:r>
            <a:r>
              <a:rPr lang="en-IE" i="0" dirty="0">
                <a:cs typeface="Calibri"/>
              </a:rPr>
              <a:t> mean? </a:t>
            </a:r>
          </a:p>
          <a:p>
            <a:pPr marL="171450" indent="-171450">
              <a:buFont typeface="Arial" panose="020B0604020202020204" pitchFamily="34" charset="0"/>
              <a:buChar char="•"/>
            </a:pPr>
            <a:r>
              <a:rPr lang="en-IE" i="0" dirty="0" err="1">
                <a:cs typeface="Calibri"/>
              </a:rPr>
              <a:t>GeoIKP</a:t>
            </a:r>
            <a:r>
              <a:rPr lang="en-IE" i="0" dirty="0">
                <a:cs typeface="Calibri"/>
              </a:rPr>
              <a:t> stands for Geospatial Information Knowledge Platform which enables a variety of actors to visualize and query geo-referenced data and much more.</a:t>
            </a: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5</a:t>
            </a:fld>
            <a:endParaRPr lang="en-US"/>
          </a:p>
        </p:txBody>
      </p:sp>
    </p:spTree>
    <p:extLst>
      <p:ext uri="{BB962C8B-B14F-4D97-AF65-F5344CB8AC3E}">
        <p14:creationId xmlns:p14="http://schemas.microsoft.com/office/powerpoint/2010/main" val="17459963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cs typeface="Calibri"/>
              </a:rPr>
              <a:t>To give you an idea and an overview of the </a:t>
            </a:r>
            <a:r>
              <a:rPr lang="en-US" dirty="0" err="1">
                <a:cs typeface="Calibri"/>
              </a:rPr>
              <a:t>GeoIKP</a:t>
            </a:r>
            <a:r>
              <a:rPr lang="en-US" dirty="0">
                <a:cs typeface="Calibri"/>
              </a:rPr>
              <a:t>, this video will summarize the main aspects.</a:t>
            </a:r>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US"/>
              <a:t>6</a:t>
            </a:fld>
            <a:endParaRPr lang="en-US"/>
          </a:p>
        </p:txBody>
      </p:sp>
    </p:spTree>
    <p:extLst>
      <p:ext uri="{BB962C8B-B14F-4D97-AF65-F5344CB8AC3E}">
        <p14:creationId xmlns:p14="http://schemas.microsoft.com/office/powerpoint/2010/main" val="31746819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IE" i="0" dirty="0">
                <a:cs typeface="Calibri"/>
              </a:rPr>
              <a:t>As mentioned before, the </a:t>
            </a:r>
            <a:r>
              <a:rPr lang="en-IE" i="0" dirty="0" err="1">
                <a:cs typeface="Calibri"/>
              </a:rPr>
              <a:t>GeoIKP</a:t>
            </a:r>
            <a:r>
              <a:rPr lang="en-IE" i="0" dirty="0">
                <a:cs typeface="Calibri"/>
              </a:rPr>
              <a:t> was co-created with potential end-users. Together with the end-users, we identified user groups, assessed their needs and journeys through the platform. Thus, each user group received an own user corner on the platform. </a:t>
            </a:r>
          </a:p>
          <a:p>
            <a:pPr marL="171450" indent="-171450">
              <a:buFont typeface="Arial" panose="020B0604020202020204" pitchFamily="34" charset="0"/>
              <a:buChar char="•"/>
            </a:pPr>
            <a:endParaRPr lang="en-IE" i="0" dirty="0">
              <a:cs typeface="Calibri"/>
            </a:endParaRPr>
          </a:p>
          <a:p>
            <a:pPr marL="171450" indent="-171450">
              <a:buFont typeface="Arial" panose="020B0604020202020204" pitchFamily="34" charset="0"/>
              <a:buChar char="•"/>
            </a:pPr>
            <a:r>
              <a:rPr lang="en-IE" i="0" dirty="0">
                <a:cs typeface="Calibri"/>
              </a:rPr>
              <a:t>We identified in total six user groups: Scientists, Business &amp; Investors, Associations, Citizens, News &amp; Media, and also Policy-makers. Each of the user groups has different needs and expectations on the platform. For instance, Scientists are searching for data and evidence on the effectiveness of NBS, while Policy-makers are more policy orientated, and Citizens are....</a:t>
            </a:r>
          </a:p>
        </p:txBody>
      </p:sp>
      <p:sp>
        <p:nvSpPr>
          <p:cNvPr id="4" name="Slide Number Placeholder 3"/>
          <p:cNvSpPr>
            <a:spLocks noGrp="1"/>
          </p:cNvSpPr>
          <p:nvPr>
            <p:ph type="sldNum" sz="quarter" idx="5"/>
          </p:nvPr>
        </p:nvSpPr>
        <p:spPr/>
        <p:txBody>
          <a:bodyPr/>
          <a:lstStyle/>
          <a:p>
            <a:fld id="{55E79B1B-EC0D-4C76-81FD-7AAED1DE532C}" type="slidenum">
              <a:rPr lang="en-US"/>
              <a:t>7</a:t>
            </a:fld>
            <a:endParaRPr lang="en-US"/>
          </a:p>
        </p:txBody>
      </p:sp>
    </p:spTree>
    <p:extLst>
      <p:ext uri="{BB962C8B-B14F-4D97-AF65-F5344CB8AC3E}">
        <p14:creationId xmlns:p14="http://schemas.microsoft.com/office/powerpoint/2010/main" val="19578276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cs typeface="Calibri"/>
              </a:rPr>
              <a:t>In summary: the </a:t>
            </a:r>
            <a:r>
              <a:rPr lang="en-US" dirty="0" err="1">
                <a:cs typeface="Calibri"/>
              </a:rPr>
              <a:t>GeoIKP</a:t>
            </a:r>
            <a:r>
              <a:rPr lang="en-US" dirty="0">
                <a:cs typeface="Calibri"/>
              </a:rPr>
              <a:t> is one platform, designed for 6 user profiles, offering more than 10 tools and functionalities. The platform encompasses more than 500 NBS case studies, at least 100 NBS related datasets and more than 3000 policy documents related to NBS. In addition, it offers 11 in-depth NBS case studies presented in story maps.</a:t>
            </a:r>
          </a:p>
        </p:txBody>
      </p:sp>
      <p:sp>
        <p:nvSpPr>
          <p:cNvPr id="4" name="Slide Number Placeholder 3"/>
          <p:cNvSpPr>
            <a:spLocks noGrp="1"/>
          </p:cNvSpPr>
          <p:nvPr>
            <p:ph type="sldNum" sz="quarter" idx="5"/>
          </p:nvPr>
        </p:nvSpPr>
        <p:spPr/>
        <p:txBody>
          <a:bodyPr/>
          <a:lstStyle/>
          <a:p>
            <a:fld id="{55E79B1B-EC0D-4C76-81FD-7AAED1DE532C}" type="slidenum">
              <a:rPr lang="en-US"/>
              <a:t>8</a:t>
            </a:fld>
            <a:endParaRPr lang="en-US"/>
          </a:p>
        </p:txBody>
      </p:sp>
    </p:spTree>
    <p:extLst>
      <p:ext uri="{BB962C8B-B14F-4D97-AF65-F5344CB8AC3E}">
        <p14:creationId xmlns:p14="http://schemas.microsoft.com/office/powerpoint/2010/main" val="702627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Individual functionalities to offer multiple entry points to the “data provider”. These are interconnected to each other to provide the end-user with a single access point to information.</a:t>
            </a:r>
          </a:p>
        </p:txBody>
      </p:sp>
      <p:sp>
        <p:nvSpPr>
          <p:cNvPr id="4" name="Slide Number Placeholder 3"/>
          <p:cNvSpPr>
            <a:spLocks noGrp="1"/>
          </p:cNvSpPr>
          <p:nvPr>
            <p:ph type="sldNum" sz="quarter" idx="5"/>
          </p:nvPr>
        </p:nvSpPr>
        <p:spPr/>
        <p:txBody>
          <a:bodyPr/>
          <a:lstStyle/>
          <a:p>
            <a:fld id="{55E79B1B-EC0D-4C76-81FD-7AAED1DE532C}" type="slidenum">
              <a:rPr lang="en-US"/>
              <a:t>9</a:t>
            </a:fld>
            <a:endParaRPr lang="en-US"/>
          </a:p>
        </p:txBody>
      </p:sp>
    </p:spTree>
    <p:extLst>
      <p:ext uri="{BB962C8B-B14F-4D97-AF65-F5344CB8AC3E}">
        <p14:creationId xmlns:p14="http://schemas.microsoft.com/office/powerpoint/2010/main" val="22646134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1687404249"/>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76610929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344616467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0DA4419-FC0F-41FD-BF31-05E4B0A9FEB5}" type="datetimeFigureOut">
              <a:rPr lang="en-US" smtClean="0"/>
              <a:t>11/3/22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FA939D-AB24-4B33-BE1A-318D19E55ED7}" type="slidenum">
              <a:rPr lang="en-US" smtClean="0"/>
              <a:t>‹#›</a:t>
            </a:fld>
            <a:endParaRPr lang="en-US"/>
          </a:p>
        </p:txBody>
      </p:sp>
    </p:spTree>
    <p:extLst>
      <p:ext uri="{BB962C8B-B14F-4D97-AF65-F5344CB8AC3E}">
        <p14:creationId xmlns:p14="http://schemas.microsoft.com/office/powerpoint/2010/main" val="41973827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0DA4419-FC0F-41FD-BF31-05E4B0A9FEB5}" type="datetimeFigureOut">
              <a:rPr lang="en-US" smtClean="0"/>
              <a:t>11/3/22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FA939D-AB24-4B33-BE1A-318D19E55ED7}" type="slidenum">
              <a:rPr lang="en-US" smtClean="0"/>
              <a:t>‹#›</a:t>
            </a:fld>
            <a:endParaRPr lang="en-US"/>
          </a:p>
        </p:txBody>
      </p:sp>
      <p:sp>
        <p:nvSpPr>
          <p:cNvPr id="12" name="Rectangle 3">
            <a:extLst>
              <a:ext uri="{FF2B5EF4-FFF2-40B4-BE49-F238E27FC236}">
                <a16:creationId xmlns:a16="http://schemas.microsoft.com/office/drawing/2014/main" id="{6FA81399-47A8-2CD4-3939-71ADE9B85AE8}"/>
              </a:ext>
            </a:extLst>
          </p:cNvPr>
          <p:cNvSpPr txBox="1">
            <a:spLocks noChangeArrowheads="1"/>
          </p:cNvSpPr>
          <p:nvPr userDrawn="1"/>
        </p:nvSpPr>
        <p:spPr bwMode="auto">
          <a:xfrm>
            <a:off x="1635942" y="32383"/>
            <a:ext cx="9804817" cy="1008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spcBef>
                <a:spcPts val="0"/>
              </a:spcBef>
              <a:buFont typeface="Wingdings" pitchFamily="2" charset="2"/>
              <a:buNone/>
            </a:pPr>
            <a:endParaRPr lang="en-GB" altLang="it-IT" sz="2800" b="1">
              <a:solidFill>
                <a:srgbClr val="34C4F2"/>
              </a:solidFill>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EA365325-F7C6-4A6F-A974-DD07C079EC06}"/>
              </a:ext>
            </a:extLst>
          </p:cNvPr>
          <p:cNvSpPr/>
          <p:nvPr userDrawn="1"/>
        </p:nvSpPr>
        <p:spPr>
          <a:xfrm>
            <a:off x="0" y="6416276"/>
            <a:ext cx="12192000" cy="449263"/>
          </a:xfrm>
          <a:prstGeom prst="rect">
            <a:avLst/>
          </a:prstGeom>
          <a:solidFill>
            <a:srgbClr val="34C4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solidFill>
                <a:srgbClr val="34C4F2"/>
              </a:solidFill>
            </a:endParaRPr>
          </a:p>
        </p:txBody>
      </p:sp>
      <p:pic>
        <p:nvPicPr>
          <p:cNvPr id="14" name="Picture 13">
            <a:extLst>
              <a:ext uri="{FF2B5EF4-FFF2-40B4-BE49-F238E27FC236}">
                <a16:creationId xmlns:a16="http://schemas.microsoft.com/office/drawing/2014/main" id="{1C4C3866-E006-C82E-29B5-77F06C8C7162}"/>
              </a:ext>
            </a:extLst>
          </p:cNvPr>
          <p:cNvPicPr>
            <a:picLocks noChangeAspect="1"/>
          </p:cNvPicPr>
          <p:nvPr userDrawn="1"/>
        </p:nvPicPr>
        <p:blipFill>
          <a:blip r:embed="rId2"/>
          <a:stretch>
            <a:fillRect/>
          </a:stretch>
        </p:blipFill>
        <p:spPr>
          <a:xfrm>
            <a:off x="68863" y="52680"/>
            <a:ext cx="1277987" cy="784970"/>
          </a:xfrm>
          <a:prstGeom prst="rect">
            <a:avLst/>
          </a:prstGeom>
        </p:spPr>
      </p:pic>
      <p:pic>
        <p:nvPicPr>
          <p:cNvPr id="15" name="Picture 14">
            <a:extLst>
              <a:ext uri="{FF2B5EF4-FFF2-40B4-BE49-F238E27FC236}">
                <a16:creationId xmlns:a16="http://schemas.microsoft.com/office/drawing/2014/main" id="{FC1EDD38-5E75-7052-A6D1-119C3257F6B2}"/>
              </a:ext>
            </a:extLst>
          </p:cNvPr>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357957" y="6491364"/>
            <a:ext cx="596900" cy="299085"/>
          </a:xfrm>
          <a:prstGeom prst="rect">
            <a:avLst/>
          </a:prstGeom>
          <a:noFill/>
        </p:spPr>
      </p:pic>
      <p:sp>
        <p:nvSpPr>
          <p:cNvPr id="16" name="TextBox 15">
            <a:extLst>
              <a:ext uri="{FF2B5EF4-FFF2-40B4-BE49-F238E27FC236}">
                <a16:creationId xmlns:a16="http://schemas.microsoft.com/office/drawing/2014/main" id="{C91A17BC-B1AD-678D-C23E-80378504BF4D}"/>
              </a:ext>
            </a:extLst>
          </p:cNvPr>
          <p:cNvSpPr txBox="1"/>
          <p:nvPr userDrawn="1"/>
        </p:nvSpPr>
        <p:spPr>
          <a:xfrm>
            <a:off x="954857" y="6482316"/>
            <a:ext cx="1993900" cy="338554"/>
          </a:xfrm>
          <a:prstGeom prst="rect">
            <a:avLst/>
          </a:prstGeom>
          <a:noFill/>
        </p:spPr>
        <p:txBody>
          <a:bodyPr wrap="square" rtlCol="0">
            <a:spAutoFit/>
          </a:bodyPr>
          <a:lstStyle/>
          <a:p>
            <a:r>
              <a:rPr lang="en-US" sz="800">
                <a:solidFill>
                  <a:schemeClr val="bg1"/>
                </a:solidFill>
              </a:rPr>
              <a:t>EU funded project</a:t>
            </a:r>
            <a:br>
              <a:rPr lang="en-US" sz="800">
                <a:solidFill>
                  <a:schemeClr val="bg1"/>
                </a:solidFill>
              </a:rPr>
            </a:br>
            <a:r>
              <a:rPr lang="en-GB" sz="800">
                <a:solidFill>
                  <a:schemeClr val="bg1"/>
                </a:solidFill>
                <a:latin typeface="Calibri" panose="020F0502020204030204" pitchFamily="34" charset="0"/>
                <a:cs typeface="Arial" panose="020B0604020202020204" pitchFamily="34" charset="0"/>
              </a:rPr>
              <a:t>GA no. </a:t>
            </a:r>
            <a:r>
              <a:rPr lang="en-GB" sz="800">
                <a:solidFill>
                  <a:schemeClr val="bg1"/>
                </a:solidFill>
                <a:effectLst/>
                <a:latin typeface="Calibri" panose="020F0502020204030204" pitchFamily="34" charset="0"/>
                <a:ea typeface="Times New Roman" panose="02020603050405020304" pitchFamily="18" charset="0"/>
                <a:cs typeface="Arial" panose="020B0604020202020204" pitchFamily="34" charset="0"/>
              </a:rPr>
              <a:t>776848</a:t>
            </a:r>
            <a:endParaRPr lang="nl-NL" sz="800">
              <a:solidFill>
                <a:schemeClr val="bg1"/>
              </a:solidFill>
            </a:endParaRPr>
          </a:p>
        </p:txBody>
      </p:sp>
      <p:cxnSp>
        <p:nvCxnSpPr>
          <p:cNvPr id="17" name="Straight Connector 16">
            <a:extLst>
              <a:ext uri="{FF2B5EF4-FFF2-40B4-BE49-F238E27FC236}">
                <a16:creationId xmlns:a16="http://schemas.microsoft.com/office/drawing/2014/main" id="{CD7250D2-2709-708C-F663-3A93CE98CE75}"/>
              </a:ext>
            </a:extLst>
          </p:cNvPr>
          <p:cNvCxnSpPr/>
          <p:nvPr userDrawn="1"/>
        </p:nvCxnSpPr>
        <p:spPr>
          <a:xfrm>
            <a:off x="1765300" y="642199"/>
            <a:ext cx="9600000" cy="0"/>
          </a:xfrm>
          <a:prstGeom prst="line">
            <a:avLst/>
          </a:prstGeom>
          <a:ln w="38100">
            <a:solidFill>
              <a:srgbClr val="34C4F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98888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0DA4419-FC0F-41FD-BF31-05E4B0A9FEB5}" type="datetimeFigureOut">
              <a:rPr lang="en-US" smtClean="0"/>
              <a:t>11/3/22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FA939D-AB24-4B33-BE1A-318D19E55ED7}" type="slidenum">
              <a:rPr lang="en-US" smtClean="0"/>
              <a:t>‹#›</a:t>
            </a:fld>
            <a:endParaRPr lang="en-US"/>
          </a:p>
        </p:txBody>
      </p:sp>
    </p:spTree>
    <p:extLst>
      <p:ext uri="{BB962C8B-B14F-4D97-AF65-F5344CB8AC3E}">
        <p14:creationId xmlns:p14="http://schemas.microsoft.com/office/powerpoint/2010/main" val="23711439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0DA4419-FC0F-41FD-BF31-05E4B0A9FEB5}" type="datetimeFigureOut">
              <a:rPr lang="en-US" smtClean="0"/>
              <a:t>11/3/22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FA939D-AB24-4B33-BE1A-318D19E55ED7}" type="slidenum">
              <a:rPr lang="en-US" smtClean="0"/>
              <a:t>‹#›</a:t>
            </a:fld>
            <a:endParaRPr lang="en-US"/>
          </a:p>
        </p:txBody>
      </p:sp>
    </p:spTree>
    <p:extLst>
      <p:ext uri="{BB962C8B-B14F-4D97-AF65-F5344CB8AC3E}">
        <p14:creationId xmlns:p14="http://schemas.microsoft.com/office/powerpoint/2010/main" val="21548128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0DA4419-FC0F-41FD-BF31-05E4B0A9FEB5}" type="datetimeFigureOut">
              <a:rPr lang="en-US" smtClean="0"/>
              <a:t>11/3/22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FA939D-AB24-4B33-BE1A-318D19E55ED7}" type="slidenum">
              <a:rPr lang="en-US" smtClean="0"/>
              <a:t>‹#›</a:t>
            </a:fld>
            <a:endParaRPr lang="en-US"/>
          </a:p>
        </p:txBody>
      </p:sp>
    </p:spTree>
    <p:extLst>
      <p:ext uri="{BB962C8B-B14F-4D97-AF65-F5344CB8AC3E}">
        <p14:creationId xmlns:p14="http://schemas.microsoft.com/office/powerpoint/2010/main" val="21860525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0DA4419-FC0F-41FD-BF31-05E4B0A9FEB5}" type="datetimeFigureOut">
              <a:rPr lang="en-US" smtClean="0"/>
              <a:t>11/3/22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FA939D-AB24-4B33-BE1A-318D19E55ED7}" type="slidenum">
              <a:rPr lang="en-US" smtClean="0"/>
              <a:t>‹#›</a:t>
            </a:fld>
            <a:endParaRPr lang="en-US"/>
          </a:p>
        </p:txBody>
      </p:sp>
    </p:spTree>
    <p:extLst>
      <p:ext uri="{BB962C8B-B14F-4D97-AF65-F5344CB8AC3E}">
        <p14:creationId xmlns:p14="http://schemas.microsoft.com/office/powerpoint/2010/main" val="23379138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DA4419-FC0F-41FD-BF31-05E4B0A9FEB5}" type="datetimeFigureOut">
              <a:rPr lang="en-US" smtClean="0"/>
              <a:t>11/3/22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9FA939D-AB24-4B33-BE1A-318D19E55ED7}" type="slidenum">
              <a:rPr lang="en-US" smtClean="0"/>
              <a:t>‹#›</a:t>
            </a:fld>
            <a:endParaRPr lang="en-US"/>
          </a:p>
        </p:txBody>
      </p:sp>
    </p:spTree>
    <p:extLst>
      <p:ext uri="{BB962C8B-B14F-4D97-AF65-F5344CB8AC3E}">
        <p14:creationId xmlns:p14="http://schemas.microsoft.com/office/powerpoint/2010/main" val="14472788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0DA4419-FC0F-41FD-BF31-05E4B0A9FEB5}" type="datetimeFigureOut">
              <a:rPr lang="en-US" smtClean="0"/>
              <a:t>11/3/22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FA939D-AB24-4B33-BE1A-318D19E55ED7}" type="slidenum">
              <a:rPr lang="en-US" smtClean="0"/>
              <a:t>‹#›</a:t>
            </a:fld>
            <a:endParaRPr lang="en-US"/>
          </a:p>
        </p:txBody>
      </p:sp>
    </p:spTree>
    <p:extLst>
      <p:ext uri="{BB962C8B-B14F-4D97-AF65-F5344CB8AC3E}">
        <p14:creationId xmlns:p14="http://schemas.microsoft.com/office/powerpoint/2010/main" val="3789991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299207735"/>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0DA4419-FC0F-41FD-BF31-05E4B0A9FEB5}" type="datetimeFigureOut">
              <a:rPr lang="en-US" smtClean="0"/>
              <a:t>11/3/22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FA939D-AB24-4B33-BE1A-318D19E55ED7}" type="slidenum">
              <a:rPr lang="en-US" smtClean="0"/>
              <a:t>‹#›</a:t>
            </a:fld>
            <a:endParaRPr lang="en-US"/>
          </a:p>
        </p:txBody>
      </p:sp>
    </p:spTree>
    <p:extLst>
      <p:ext uri="{BB962C8B-B14F-4D97-AF65-F5344CB8AC3E}">
        <p14:creationId xmlns:p14="http://schemas.microsoft.com/office/powerpoint/2010/main" val="29930658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0DA4419-FC0F-41FD-BF31-05E4B0A9FEB5}" type="datetimeFigureOut">
              <a:rPr lang="en-US" smtClean="0"/>
              <a:t>11/3/22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FA939D-AB24-4B33-BE1A-318D19E55ED7}" type="slidenum">
              <a:rPr lang="en-US" smtClean="0"/>
              <a:t>‹#›</a:t>
            </a:fld>
            <a:endParaRPr lang="en-US"/>
          </a:p>
        </p:txBody>
      </p:sp>
    </p:spTree>
    <p:extLst>
      <p:ext uri="{BB962C8B-B14F-4D97-AF65-F5344CB8AC3E}">
        <p14:creationId xmlns:p14="http://schemas.microsoft.com/office/powerpoint/2010/main" val="3692011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0DA4419-FC0F-41FD-BF31-05E4B0A9FEB5}" type="datetimeFigureOut">
              <a:rPr lang="en-US" smtClean="0"/>
              <a:t>11/3/22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FA939D-AB24-4B33-BE1A-318D19E55ED7}" type="slidenum">
              <a:rPr lang="en-US" smtClean="0"/>
              <a:t>‹#›</a:t>
            </a:fld>
            <a:endParaRPr lang="en-US"/>
          </a:p>
        </p:txBody>
      </p:sp>
    </p:spTree>
    <p:extLst>
      <p:ext uri="{BB962C8B-B14F-4D97-AF65-F5344CB8AC3E}">
        <p14:creationId xmlns:p14="http://schemas.microsoft.com/office/powerpoint/2010/main" val="1143258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570906470"/>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F54E025-2BA1-410B-A8AA-ADF2230F6282}" type="datetimeFigureOut">
              <a:rPr lang="en-DE" smtClean="0"/>
              <a:t>11/3/22</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090831525"/>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F54E025-2BA1-410B-A8AA-ADF2230F6282}" type="datetimeFigureOut">
              <a:rPr lang="en-DE" smtClean="0"/>
              <a:t>11/3/22</a:t>
            </a:fld>
            <a:endParaRPr lang="en-DE"/>
          </a:p>
        </p:txBody>
      </p:sp>
      <p:sp>
        <p:nvSpPr>
          <p:cNvPr id="8" name="Footer Placeholder 7"/>
          <p:cNvSpPr>
            <a:spLocks noGrp="1"/>
          </p:cNvSpPr>
          <p:nvPr>
            <p:ph type="ftr" sz="quarter" idx="11"/>
          </p:nvPr>
        </p:nvSpPr>
        <p:spPr/>
        <p:txBody>
          <a:bodyPr/>
          <a:lstStyle/>
          <a:p>
            <a:endParaRPr lang="en-DE"/>
          </a:p>
        </p:txBody>
      </p:sp>
      <p:sp>
        <p:nvSpPr>
          <p:cNvPr id="9" name="Slide Number Placeholder 8"/>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4200044923"/>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F54E025-2BA1-410B-A8AA-ADF2230F6282}" type="datetimeFigureOut">
              <a:rPr lang="en-DE" smtClean="0"/>
              <a:t>11/3/22</a:t>
            </a:fld>
            <a:endParaRPr lang="en-DE"/>
          </a:p>
        </p:txBody>
      </p:sp>
      <p:sp>
        <p:nvSpPr>
          <p:cNvPr id="4" name="Footer Placeholder 3"/>
          <p:cNvSpPr>
            <a:spLocks noGrp="1"/>
          </p:cNvSpPr>
          <p:nvPr>
            <p:ph type="ftr" sz="quarter" idx="11"/>
          </p:nvPr>
        </p:nvSpPr>
        <p:spPr/>
        <p:txBody>
          <a:bodyPr/>
          <a:lstStyle/>
          <a:p>
            <a:endParaRPr lang="en-DE"/>
          </a:p>
        </p:txBody>
      </p:sp>
      <p:sp>
        <p:nvSpPr>
          <p:cNvPr id="5" name="Slide Number Placeholder 4"/>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1901748937"/>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54E025-2BA1-410B-A8AA-ADF2230F6282}" type="datetimeFigureOut">
              <a:rPr lang="en-DE" smtClean="0"/>
              <a:t>11/3/22</a:t>
            </a:fld>
            <a:endParaRPr lang="en-DE"/>
          </a:p>
        </p:txBody>
      </p:sp>
      <p:sp>
        <p:nvSpPr>
          <p:cNvPr id="3" name="Footer Placeholder 2"/>
          <p:cNvSpPr>
            <a:spLocks noGrp="1"/>
          </p:cNvSpPr>
          <p:nvPr>
            <p:ph type="ftr" sz="quarter" idx="11"/>
          </p:nvPr>
        </p:nvSpPr>
        <p:spPr/>
        <p:txBody>
          <a:bodyPr/>
          <a:lstStyle/>
          <a:p>
            <a:endParaRPr lang="en-DE"/>
          </a:p>
        </p:txBody>
      </p:sp>
      <p:sp>
        <p:nvSpPr>
          <p:cNvPr id="4" name="Slide Number Placeholder 3"/>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145830392"/>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F54E025-2BA1-410B-A8AA-ADF2230F6282}" type="datetimeFigureOut">
              <a:rPr lang="en-DE" smtClean="0"/>
              <a:t>11/3/22</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3185331237"/>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F54E025-2BA1-410B-A8AA-ADF2230F6282}" type="datetimeFigureOut">
              <a:rPr lang="en-DE" smtClean="0"/>
              <a:t>11/3/22</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1778968485"/>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54E025-2BA1-410B-A8AA-ADF2230F6282}" type="datetimeFigureOut">
              <a:rPr lang="en-DE" smtClean="0"/>
              <a:t>11/3/22</a:t>
            </a:fld>
            <a:endParaRPr lang="en-D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D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221EFF-8BCB-46A5-B431-A3A698CC33B9}" type="slidenum">
              <a:rPr lang="en-DE" smtClean="0"/>
              <a:t>‹#›</a:t>
            </a:fld>
            <a:endParaRPr lang="en-DE"/>
          </a:p>
        </p:txBody>
      </p:sp>
    </p:spTree>
    <p:extLst>
      <p:ext uri="{BB962C8B-B14F-4D97-AF65-F5344CB8AC3E}">
        <p14:creationId xmlns:p14="http://schemas.microsoft.com/office/powerpoint/2010/main" val="33448479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DA4419-FC0F-41FD-BF31-05E4B0A9FEB5}" type="datetimeFigureOut">
              <a:rPr lang="en-US" smtClean="0"/>
              <a:t>11/3/22</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FA939D-AB24-4B33-BE1A-318D19E55ED7}" type="slidenum">
              <a:rPr lang="en-US" smtClean="0"/>
              <a:t>‹#›</a:t>
            </a:fld>
            <a:endParaRPr lang="en-US"/>
          </a:p>
        </p:txBody>
      </p:sp>
    </p:spTree>
    <p:extLst>
      <p:ext uri="{BB962C8B-B14F-4D97-AF65-F5344CB8AC3E}">
        <p14:creationId xmlns:p14="http://schemas.microsoft.com/office/powerpoint/2010/main" val="30288570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image" Target="../media/image3.png"/><Relationship Id="rId7" Type="http://schemas.openxmlformats.org/officeDocument/2006/relationships/image" Target="../media/image26.png"/><Relationship Id="rId12"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2.png"/><Relationship Id="rId11" Type="http://schemas.openxmlformats.org/officeDocument/2006/relationships/diagramColors" Target="../diagrams/colors2.xml"/><Relationship Id="rId5" Type="http://schemas.openxmlformats.org/officeDocument/2006/relationships/image" Target="../media/image31.png"/><Relationship Id="rId10" Type="http://schemas.openxmlformats.org/officeDocument/2006/relationships/diagramQuickStyle" Target="../diagrams/quickStyle2.xml"/><Relationship Id="rId4" Type="http://schemas.openxmlformats.org/officeDocument/2006/relationships/image" Target="../media/image2.png"/><Relationship Id="rId9"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3.png"/><Relationship Id="rId7" Type="http://schemas.openxmlformats.org/officeDocument/2006/relationships/diagramQuickStyle" Target="../diagrams/quickStyle3.xml"/><Relationship Id="rId12" Type="http://schemas.openxmlformats.org/officeDocument/2006/relationships/hyperlink" Target="https://inspire.ec.europa.eu/inspire-directive/2"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Layout" Target="../diagrams/layout3.xml"/><Relationship Id="rId11" Type="http://schemas.openxmlformats.org/officeDocument/2006/relationships/hyperlink" Target="https://www.ogc.org/standards#:~:text=OGC%20standards%20are%20developed%20by,into%20their%20products%20and%20services." TargetMode="External"/><Relationship Id="rId5" Type="http://schemas.openxmlformats.org/officeDocument/2006/relationships/diagramData" Target="../diagrams/data3.xml"/><Relationship Id="rId10" Type="http://schemas.openxmlformats.org/officeDocument/2006/relationships/hyperlink" Target="https://www.iso.org/standards.html" TargetMode="External"/><Relationship Id="rId4" Type="http://schemas.openxmlformats.org/officeDocument/2006/relationships/image" Target="../media/image2.png"/><Relationship Id="rId9" Type="http://schemas.microsoft.com/office/2007/relationships/diagramDrawing" Target="../diagrams/drawing3.xml"/></Relationships>
</file>

<file path=ppt/slides/_rels/slide12.xml.rels><?xml version="1.0" encoding="UTF-8" standalone="yes"?>
<Relationships xmlns="http://schemas.openxmlformats.org/package/2006/relationships"><Relationship Id="rId8" Type="http://schemas.openxmlformats.org/officeDocument/2006/relationships/diagramQuickStyle" Target="../diagrams/quickStyle4.xml"/><Relationship Id="rId3" Type="http://schemas.openxmlformats.org/officeDocument/2006/relationships/image" Target="../media/image3.png"/><Relationship Id="rId7" Type="http://schemas.openxmlformats.org/officeDocument/2006/relationships/diagramLayout" Target="../diagrams/layout4.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Data" Target="../diagrams/data4.xml"/><Relationship Id="rId5" Type="http://schemas.openxmlformats.org/officeDocument/2006/relationships/image" Target="../media/image33.png"/><Relationship Id="rId10" Type="http://schemas.microsoft.com/office/2007/relationships/diagramDrawing" Target="../diagrams/drawing4.xml"/><Relationship Id="rId4" Type="http://schemas.openxmlformats.org/officeDocument/2006/relationships/image" Target="../media/image2.png"/><Relationship Id="rId9" Type="http://schemas.openxmlformats.org/officeDocument/2006/relationships/diagramColors" Target="../diagrams/colors4.xml"/></Relationships>
</file>

<file path=ppt/slides/_rels/slide1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png"/><Relationship Id="rId7"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18" Type="http://schemas.openxmlformats.org/officeDocument/2006/relationships/image" Target="../media/image51.png"/><Relationship Id="rId26" Type="http://schemas.openxmlformats.org/officeDocument/2006/relationships/hyperlink" Target="http://geoikp.operandum-project.eu/data/story" TargetMode="External"/><Relationship Id="rId3" Type="http://schemas.openxmlformats.org/officeDocument/2006/relationships/image" Target="../media/image2.png"/><Relationship Id="rId21" Type="http://schemas.openxmlformats.org/officeDocument/2006/relationships/image" Target="../media/image52.png"/><Relationship Id="rId7" Type="http://schemas.openxmlformats.org/officeDocument/2006/relationships/image" Target="../media/image40.png"/><Relationship Id="rId12" Type="http://schemas.openxmlformats.org/officeDocument/2006/relationships/image" Target="../media/image45.png"/><Relationship Id="rId17" Type="http://schemas.openxmlformats.org/officeDocument/2006/relationships/image" Target="../media/image50.png"/><Relationship Id="rId25" Type="http://schemas.openxmlformats.org/officeDocument/2006/relationships/hyperlink" Target="http://geoikp.operandum-project.eu/oal/explorer" TargetMode="External"/><Relationship Id="rId2" Type="http://schemas.openxmlformats.org/officeDocument/2006/relationships/notesSlide" Target="../notesSlides/notesSlide14.xml"/><Relationship Id="rId16" Type="http://schemas.openxmlformats.org/officeDocument/2006/relationships/image" Target="../media/image49.png"/><Relationship Id="rId20" Type="http://schemas.openxmlformats.org/officeDocument/2006/relationships/hyperlink" Target="http://geoikp.operandum-project.eu/nbs/lifecycle" TargetMode="External"/><Relationship Id="rId29" Type="http://schemas.openxmlformats.org/officeDocument/2006/relationships/image" Target="../media/image58.png"/><Relationship Id="rId1" Type="http://schemas.openxmlformats.org/officeDocument/2006/relationships/slideLayout" Target="../slideLayouts/slideLayout13.xml"/><Relationship Id="rId6" Type="http://schemas.openxmlformats.org/officeDocument/2006/relationships/image" Target="../media/image39.png"/><Relationship Id="rId11" Type="http://schemas.openxmlformats.org/officeDocument/2006/relationships/image" Target="../media/image44.png"/><Relationship Id="rId24" Type="http://schemas.openxmlformats.org/officeDocument/2006/relationships/image" Target="../media/image55.png"/><Relationship Id="rId32" Type="http://schemas.openxmlformats.org/officeDocument/2006/relationships/image" Target="../media/image61.png"/><Relationship Id="rId5" Type="http://schemas.openxmlformats.org/officeDocument/2006/relationships/image" Target="../media/image38.png"/><Relationship Id="rId15" Type="http://schemas.openxmlformats.org/officeDocument/2006/relationships/image" Target="../media/image48.png"/><Relationship Id="rId23" Type="http://schemas.openxmlformats.org/officeDocument/2006/relationships/image" Target="../media/image54.png"/><Relationship Id="rId28" Type="http://schemas.openxmlformats.org/officeDocument/2006/relationships/image" Target="../media/image57.png"/><Relationship Id="rId10" Type="http://schemas.openxmlformats.org/officeDocument/2006/relationships/image" Target="../media/image43.png"/><Relationship Id="rId19" Type="http://schemas.openxmlformats.org/officeDocument/2006/relationships/hyperlink" Target="http://geoikp.operandum-project.eu/policy/path" TargetMode="External"/><Relationship Id="rId31" Type="http://schemas.openxmlformats.org/officeDocument/2006/relationships/image" Target="../media/image60.png"/><Relationship Id="rId4" Type="http://schemas.openxmlformats.org/officeDocument/2006/relationships/image" Target="../media/image3.png"/><Relationship Id="rId9" Type="http://schemas.openxmlformats.org/officeDocument/2006/relationships/image" Target="../media/image42.png"/><Relationship Id="rId14" Type="http://schemas.openxmlformats.org/officeDocument/2006/relationships/image" Target="../media/image47.png"/><Relationship Id="rId22" Type="http://schemas.openxmlformats.org/officeDocument/2006/relationships/image" Target="../media/image53.png"/><Relationship Id="rId27" Type="http://schemas.openxmlformats.org/officeDocument/2006/relationships/image" Target="../media/image56.png"/><Relationship Id="rId30" Type="http://schemas.openxmlformats.org/officeDocument/2006/relationships/image" Target="../media/image59.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62.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64.png"/><Relationship Id="rId7" Type="http://schemas.openxmlformats.org/officeDocument/2006/relationships/image" Target="../media/image67.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66.png"/><Relationship Id="rId5" Type="http://schemas.openxmlformats.org/officeDocument/2006/relationships/hyperlink" Target="https://geoikp.operandum-project.eu/nbs/explorer" TargetMode="External"/><Relationship Id="rId10" Type="http://schemas.openxmlformats.org/officeDocument/2006/relationships/image" Target="../media/image68.png"/><Relationship Id="rId4" Type="http://schemas.openxmlformats.org/officeDocument/2006/relationships/image" Target="../media/image65.png"/><Relationship Id="rId9" Type="http://schemas.openxmlformats.org/officeDocument/2006/relationships/image" Target="../media/image2.png"/></Relationships>
</file>

<file path=ppt/slides/_rels/slide1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69.png"/><Relationship Id="rId7"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71.png"/><Relationship Id="rId5" Type="http://schemas.openxmlformats.org/officeDocument/2006/relationships/image" Target="../media/image70.png"/><Relationship Id="rId10" Type="http://schemas.openxmlformats.org/officeDocument/2006/relationships/image" Target="../media/image72.png"/><Relationship Id="rId4" Type="http://schemas.openxmlformats.org/officeDocument/2006/relationships/hyperlink" Target="https://geoikp.operandum-project.eu/nbs/explorer" TargetMode="External"/><Relationship Id="rId9" Type="http://schemas.openxmlformats.org/officeDocument/2006/relationships/image" Target="../media/image68.png"/></Relationships>
</file>

<file path=ppt/slides/_rels/slide19.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hyperlink" Target="https://geoikp.operandum-project.eu/nbs/explorer" TargetMode="External"/><Relationship Id="rId7"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3.png"/><Relationship Id="rId5" Type="http://schemas.openxmlformats.org/officeDocument/2006/relationships/image" Target="../media/image74.png"/><Relationship Id="rId4" Type="http://schemas.openxmlformats.org/officeDocument/2006/relationships/image" Target="../media/image73.png"/></Relationships>
</file>

<file path=ppt/slides/_rels/slide2.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png"/><Relationship Id="rId3" Type="http://schemas.openxmlformats.org/officeDocument/2006/relationships/image" Target="../media/image5.png"/><Relationship Id="rId7" Type="http://schemas.openxmlformats.org/officeDocument/2006/relationships/image" Target="../media/image2.png"/><Relationship Id="rId12"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2.png"/><Relationship Id="rId5" Type="http://schemas.openxmlformats.org/officeDocument/2006/relationships/image" Target="../media/image7.pn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10.png"/><Relationship Id="rId14"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hyperlink" Target="https://geoikp.operandum-project.eu/policy/catalogue" TargetMode="External"/><Relationship Id="rId7"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3.png"/><Relationship Id="rId5" Type="http://schemas.openxmlformats.org/officeDocument/2006/relationships/image" Target="../media/image77.png"/><Relationship Id="rId4" Type="http://schemas.openxmlformats.org/officeDocument/2006/relationships/image" Target="../media/image76.png"/><Relationship Id="rId9" Type="http://schemas.openxmlformats.org/officeDocument/2006/relationships/image" Target="../media/image79.png"/></Relationships>
</file>

<file path=ppt/slides/_rels/slide22.xml.rels><?xml version="1.0" encoding="UTF-8" standalone="yes"?>
<Relationships xmlns="http://schemas.openxmlformats.org/package/2006/relationships"><Relationship Id="rId3" Type="http://schemas.openxmlformats.org/officeDocument/2006/relationships/hyperlink" Target="https://geoikp.operandum-project.eu/oal/explorer" TargetMode="External"/><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80.png"/></Relationships>
</file>

<file path=ppt/slides/_rels/slide2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hyperlink" Target="https://geoikp.operandum-project.eu/data/map" TargetMode="External"/><Relationship Id="rId7" Type="http://schemas.openxmlformats.org/officeDocument/2006/relationships/image" Target="../media/image83.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8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ideo" Target="https://www.youtube.com/embed/hU_AklYnOBU?feature=oembed" TargetMode="External"/><Relationship Id="rId6" Type="http://schemas.openxmlformats.org/officeDocument/2006/relationships/image" Target="../media/image84.jpeg"/><Relationship Id="rId5" Type="http://schemas.openxmlformats.org/officeDocument/2006/relationships/image" Target="../media/image2.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13.xml"/><Relationship Id="rId5" Type="http://schemas.openxmlformats.org/officeDocument/2006/relationships/image" Target="../media/image22.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86.png"/><Relationship Id="rId5" Type="http://schemas.openxmlformats.org/officeDocument/2006/relationships/image" Target="../media/image2.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9.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3.png"/><Relationship Id="rId7"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8" Type="http://schemas.openxmlformats.org/officeDocument/2006/relationships/hyperlink" Target="https://kajo.atlassian.net/wiki/spaces/OPE/pages/1591216649" TargetMode="External"/><Relationship Id="rId3" Type="http://schemas.openxmlformats.org/officeDocument/2006/relationships/image" Target="../media/image3.png"/><Relationship Id="rId7" Type="http://schemas.openxmlformats.org/officeDocument/2006/relationships/hyperlink" Target="https://kajo.atlassian.net/wiki/spaces/OPE/pages/1591280938" TargetMode="External"/><Relationship Id="rId12" Type="http://schemas.openxmlformats.org/officeDocument/2006/relationships/image" Target="../media/image88.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hyperlink" Target="https://kajo.atlassian.net/wiki/spaces/OPE/pages/1481801914" TargetMode="External"/><Relationship Id="rId11" Type="http://schemas.openxmlformats.org/officeDocument/2006/relationships/hyperlink" Target="https://kajo.atlassian.net/wiki/spaces/OPE/pages/1591217501" TargetMode="External"/><Relationship Id="rId5" Type="http://schemas.openxmlformats.org/officeDocument/2006/relationships/image" Target="../media/image24.png"/><Relationship Id="rId10" Type="http://schemas.openxmlformats.org/officeDocument/2006/relationships/hyperlink" Target="https://kajo.atlassian.net/wiki/spaces/OPE/pages/1591280458" TargetMode="External"/><Relationship Id="rId4" Type="http://schemas.openxmlformats.org/officeDocument/2006/relationships/image" Target="../media/image2.png"/><Relationship Id="rId9" Type="http://schemas.openxmlformats.org/officeDocument/2006/relationships/hyperlink" Target="https://kajo.atlassian.net/wiki/spaces/OPE/pages/1591215298"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hyperlink" Target="https://geoikp.operandum-project.eu/" TargetMode="External"/><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commons.wikimedia.org/wiki/File:Cold_Lake,_Canada.jpg" TargetMode="External"/><Relationship Id="rId4" Type="http://schemas.microsoft.com/office/2007/relationships/hdphoto" Target="../media/hdphoto2.wdp"/></Relationships>
</file>

<file path=ppt/slides/_rels/slide33.xml.rels><?xml version="1.0" encoding="UTF-8" standalone="yes"?>
<Relationships xmlns="http://schemas.openxmlformats.org/package/2006/relationships"><Relationship Id="rId8" Type="http://schemas.openxmlformats.org/officeDocument/2006/relationships/image" Target="../media/image91.png"/><Relationship Id="rId13" Type="http://schemas.openxmlformats.org/officeDocument/2006/relationships/hyperlink" Target="https://www.youtube.com/channel/UC9i5QJdFcBLCmUQyfoZMNpg" TargetMode="External"/><Relationship Id="rId3" Type="http://schemas.openxmlformats.org/officeDocument/2006/relationships/image" Target="../media/image2.png"/><Relationship Id="rId7" Type="http://schemas.openxmlformats.org/officeDocument/2006/relationships/hyperlink" Target="https://twitter.com/OPERANDUM_EU" TargetMode="External"/><Relationship Id="rId12" Type="http://schemas.openxmlformats.org/officeDocument/2006/relationships/image" Target="../media/image93.png"/><Relationship Id="rId17" Type="http://schemas.openxmlformats.org/officeDocument/2006/relationships/image" Target="../media/image4.png"/><Relationship Id="rId2" Type="http://schemas.openxmlformats.org/officeDocument/2006/relationships/notesSlide" Target="../notesSlides/notesSlide33.xml"/><Relationship Id="rId16" Type="http://schemas.openxmlformats.org/officeDocument/2006/relationships/image" Target="../media/image95.png"/><Relationship Id="rId1" Type="http://schemas.openxmlformats.org/officeDocument/2006/relationships/slideLayout" Target="../slideLayouts/slideLayout2.xml"/><Relationship Id="rId6" Type="http://schemas.openxmlformats.org/officeDocument/2006/relationships/image" Target="../media/image90.svg"/><Relationship Id="rId11" Type="http://schemas.openxmlformats.org/officeDocument/2006/relationships/hyperlink" Target="https://www.facebook.com/OPERANDUMproject" TargetMode="External"/><Relationship Id="rId5" Type="http://schemas.openxmlformats.org/officeDocument/2006/relationships/image" Target="../media/image89.png"/><Relationship Id="rId15" Type="http://schemas.openxmlformats.org/officeDocument/2006/relationships/hyperlink" Target="https://www.linkedin.com/company/operandum-project/" TargetMode="External"/><Relationship Id="rId10" Type="http://schemas.openxmlformats.org/officeDocument/2006/relationships/image" Target="../media/image92.png"/><Relationship Id="rId4" Type="http://schemas.openxmlformats.org/officeDocument/2006/relationships/image" Target="../media/image3.png"/><Relationship Id="rId9" Type="http://schemas.openxmlformats.org/officeDocument/2006/relationships/hyperlink" Target="https://www.operandum-project.eu/" TargetMode="External"/><Relationship Id="rId14" Type="http://schemas.openxmlformats.org/officeDocument/2006/relationships/image" Target="../media/image94.pn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commons.wikimedia.org/wiki/File:Cold_Lake,_Canada.jpg" TargetMode="Externa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3.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diagramColors" Target="../diagrams/colors1.xml"/><Relationship Id="rId3" Type="http://schemas.openxmlformats.org/officeDocument/2006/relationships/image" Target="../media/image3.png"/><Relationship Id="rId7" Type="http://schemas.openxmlformats.org/officeDocument/2006/relationships/image" Target="../media/image28.svg"/><Relationship Id="rId12" Type="http://schemas.openxmlformats.org/officeDocument/2006/relationships/diagramQuickStyle" Target="../diagrams/quickStyle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diagramLayout" Target="../diagrams/layout1.xml"/><Relationship Id="rId5" Type="http://schemas.openxmlformats.org/officeDocument/2006/relationships/image" Target="../media/image26.png"/><Relationship Id="rId10" Type="http://schemas.openxmlformats.org/officeDocument/2006/relationships/diagramData" Target="../diagrams/data1.xml"/><Relationship Id="rId4" Type="http://schemas.openxmlformats.org/officeDocument/2006/relationships/image" Target="../media/image2.png"/><Relationship Id="rId9" Type="http://schemas.openxmlformats.org/officeDocument/2006/relationships/image" Target="../media/image30.svg"/><Relationship Id="rId14" Type="http://schemas.microsoft.com/office/2007/relationships/diagramDrawing" Target="../diagrams/drawing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DB0ECD-CA7B-4FE4-8E92-09099E0145BE}"/>
              </a:ext>
            </a:extLst>
          </p:cNvPr>
          <p:cNvSpPr txBox="1">
            <a:spLocks/>
          </p:cNvSpPr>
          <p:nvPr/>
        </p:nvSpPr>
        <p:spPr>
          <a:xfrm>
            <a:off x="2755547" y="3554008"/>
            <a:ext cx="6991678" cy="2573266"/>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a:solidFill>
                  <a:schemeClr val="bg1"/>
                </a:solidFill>
                <a:latin typeface="Lato"/>
                <a:ea typeface="Lato"/>
                <a:cs typeface="Lato"/>
              </a:rPr>
              <a:t>Nature-based Solutions for hydro-meteorological hazards</a:t>
            </a:r>
            <a:endParaRPr lang="en-US" sz="4000" b="1">
              <a:solidFill>
                <a:schemeClr val="bg1"/>
              </a:solidFill>
              <a:latin typeface="Lato"/>
              <a:ea typeface="Lato"/>
              <a:cs typeface="Lato"/>
            </a:endParaRPr>
          </a:p>
        </p:txBody>
      </p:sp>
      <p:sp>
        <p:nvSpPr>
          <p:cNvPr id="6" name="TextBox 5">
            <a:extLst>
              <a:ext uri="{FF2B5EF4-FFF2-40B4-BE49-F238E27FC236}">
                <a16:creationId xmlns:a16="http://schemas.microsoft.com/office/drawing/2014/main" id="{A8091499-08CB-4E15-A0E2-EA74E5ED84EB}"/>
              </a:ext>
            </a:extLst>
          </p:cNvPr>
          <p:cNvSpPr txBox="1"/>
          <p:nvPr/>
        </p:nvSpPr>
        <p:spPr>
          <a:xfrm>
            <a:off x="2901261" y="4918753"/>
            <a:ext cx="6700250" cy="442674"/>
          </a:xfrm>
          <a:prstGeom prst="flowChartAlternateProcess">
            <a:avLst/>
          </a:prstGeom>
          <a:solidFill>
            <a:srgbClr val="47CFFF"/>
          </a:solidFill>
          <a:ln>
            <a:noFill/>
          </a:ln>
        </p:spPr>
        <p:txBody>
          <a:bodyPr wrap="square" lIns="91440" tIns="45720" rIns="91440" bIns="45720" rtlCol="0" anchor="t">
            <a:spAutoFit/>
          </a:bodyPr>
          <a:lstStyle/>
          <a:p>
            <a:pPr algn="ctr"/>
            <a:r>
              <a:rPr lang="de-DE" sz="2000" dirty="0">
                <a:solidFill>
                  <a:schemeClr val="bg1"/>
                </a:solidFill>
                <a:latin typeface="Lato"/>
                <a:ea typeface="Lato"/>
                <a:cs typeface="Lato"/>
              </a:rPr>
              <a:t>Training 10: </a:t>
            </a:r>
            <a:r>
              <a:rPr lang="de-DE" sz="2000" dirty="0" err="1">
                <a:solidFill>
                  <a:schemeClr val="bg1"/>
                </a:solidFill>
                <a:latin typeface="Lato"/>
                <a:ea typeface="Lato"/>
                <a:cs typeface="Lato"/>
              </a:rPr>
              <a:t>GeoIKP</a:t>
            </a:r>
            <a:r>
              <a:rPr lang="de-DE" sz="2000" dirty="0">
                <a:solidFill>
                  <a:schemeClr val="bg1"/>
                </a:solidFill>
                <a:latin typeface="Lato"/>
                <a:ea typeface="Lato"/>
                <a:cs typeface="Lato"/>
              </a:rPr>
              <a:t> - </a:t>
            </a:r>
            <a:r>
              <a:rPr lang="de-DE" sz="2000" dirty="0" err="1">
                <a:solidFill>
                  <a:schemeClr val="bg1"/>
                </a:solidFill>
                <a:latin typeface="Lato"/>
                <a:ea typeface="Lato"/>
                <a:cs typeface="Lato"/>
              </a:rPr>
              <a:t>NbS</a:t>
            </a:r>
            <a:r>
              <a:rPr lang="de-DE" sz="2000" dirty="0">
                <a:solidFill>
                  <a:schemeClr val="bg1"/>
                </a:solidFill>
                <a:latin typeface="Lato"/>
                <a:ea typeface="Lato"/>
                <a:cs typeface="Lato"/>
              </a:rPr>
              <a:t> </a:t>
            </a:r>
            <a:r>
              <a:rPr lang="de-DE" sz="2000" dirty="0" err="1">
                <a:solidFill>
                  <a:schemeClr val="bg1"/>
                </a:solidFill>
                <a:latin typeface="Lato"/>
                <a:ea typeface="Lato"/>
                <a:cs typeface="Lato"/>
              </a:rPr>
              <a:t>Platform</a:t>
            </a:r>
            <a:endParaRPr lang="de-DE" sz="2000" dirty="0">
              <a:solidFill>
                <a:schemeClr val="bg1"/>
              </a:solidFill>
              <a:latin typeface="Lato"/>
              <a:ea typeface="Lato"/>
              <a:cs typeface="Lato"/>
            </a:endParaRPr>
          </a:p>
        </p:txBody>
      </p:sp>
      <p:pic>
        <p:nvPicPr>
          <p:cNvPr id="8" name="Picture 7" descr="Logo&#10;&#10;Description automatically generated">
            <a:extLst>
              <a:ext uri="{FF2B5EF4-FFF2-40B4-BE49-F238E27FC236}">
                <a16:creationId xmlns:a16="http://schemas.microsoft.com/office/drawing/2014/main" id="{02E780A9-21AD-40B7-9BC0-69903259526A}"/>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794354" y="871629"/>
            <a:ext cx="2690074" cy="2063697"/>
          </a:xfrm>
          <a:prstGeom prst="rect">
            <a:avLst/>
          </a:prstGeom>
        </p:spPr>
      </p:pic>
      <p:grpSp>
        <p:nvGrpSpPr>
          <p:cNvPr id="25" name="Group 24">
            <a:extLst>
              <a:ext uri="{FF2B5EF4-FFF2-40B4-BE49-F238E27FC236}">
                <a16:creationId xmlns:a16="http://schemas.microsoft.com/office/drawing/2014/main" id="{E4F5CD26-9CD6-4627-9A07-ABB0F2304168}"/>
              </a:ext>
            </a:extLst>
          </p:cNvPr>
          <p:cNvGrpSpPr/>
          <p:nvPr/>
        </p:nvGrpSpPr>
        <p:grpSpPr>
          <a:xfrm>
            <a:off x="266045" y="6130130"/>
            <a:ext cx="2431435" cy="525217"/>
            <a:chOff x="266045" y="6130130"/>
            <a:chExt cx="2431435" cy="525217"/>
          </a:xfrm>
        </p:grpSpPr>
        <p:pic>
          <p:nvPicPr>
            <p:cNvPr id="18" name="Picture 17">
              <a:extLst>
                <a:ext uri="{FF2B5EF4-FFF2-40B4-BE49-F238E27FC236}">
                  <a16:creationId xmlns:a16="http://schemas.microsoft.com/office/drawing/2014/main" id="{2D56CA99-BCC7-4F5C-9018-5EB75B7760C0}"/>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a:ln>
              <a:solidFill>
                <a:schemeClr val="bg1"/>
              </a:solidFill>
            </a:ln>
          </p:spPr>
        </p:pic>
        <p:sp>
          <p:nvSpPr>
            <p:cNvPr id="24" name="TextBox 23">
              <a:extLst>
                <a:ext uri="{FF2B5EF4-FFF2-40B4-BE49-F238E27FC236}">
                  <a16:creationId xmlns:a16="http://schemas.microsoft.com/office/drawing/2014/main" id="{8998227A-3699-4B9D-9D4D-627E5849BEC9}"/>
                </a:ext>
              </a:extLst>
            </p:cNvPr>
            <p:cNvSpPr txBox="1"/>
            <p:nvPr/>
          </p:nvSpPr>
          <p:spPr>
            <a:xfrm>
              <a:off x="1202055" y="6161907"/>
              <a:ext cx="1495425" cy="461665"/>
            </a:xfrm>
            <a:prstGeom prst="rect">
              <a:avLst/>
            </a:prstGeom>
            <a:noFill/>
          </p:spPr>
          <p:txBody>
            <a:bodyPr wrap="square" rtlCol="0">
              <a:spAutoFit/>
            </a:bodyPr>
            <a:lstStyle/>
            <a:p>
              <a:r>
                <a:rPr lang="en-US" sz="12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200">
                  <a:solidFill>
                    <a:schemeClr val="bg1"/>
                  </a:solidFill>
                  <a:latin typeface="Lato" panose="020F0502020204030203" pitchFamily="34" charset="0"/>
                  <a:ea typeface="Lato" panose="020F0502020204030203" pitchFamily="34" charset="0"/>
                  <a:cs typeface="Lato" panose="020F0502020204030203" pitchFamily="34" charset="0"/>
                </a:rPr>
              </a:br>
              <a:r>
                <a:rPr lang="en-GB" sz="12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2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pic>
        <p:nvPicPr>
          <p:cNvPr id="2" name="Picture 2">
            <a:extLst>
              <a:ext uri="{FF2B5EF4-FFF2-40B4-BE49-F238E27FC236}">
                <a16:creationId xmlns:a16="http://schemas.microsoft.com/office/drawing/2014/main" id="{B6EABA39-BF33-6FB3-BA72-BD9B776D2FF4}"/>
              </a:ext>
            </a:extLst>
          </p:cNvPr>
          <p:cNvPicPr>
            <a:picLocks noChangeAspect="1"/>
          </p:cNvPicPr>
          <p:nvPr/>
        </p:nvPicPr>
        <p:blipFill>
          <a:blip r:embed="rId5"/>
          <a:stretch>
            <a:fillRect/>
          </a:stretch>
        </p:blipFill>
        <p:spPr>
          <a:xfrm>
            <a:off x="9799108" y="6219825"/>
            <a:ext cx="2266950" cy="514350"/>
          </a:xfrm>
          <a:prstGeom prst="rect">
            <a:avLst/>
          </a:prstGeom>
        </p:spPr>
      </p:pic>
    </p:spTree>
    <p:extLst>
      <p:ext uri="{BB962C8B-B14F-4D97-AF65-F5344CB8AC3E}">
        <p14:creationId xmlns:p14="http://schemas.microsoft.com/office/powerpoint/2010/main" val="9075798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Data sources</a:t>
            </a:r>
            <a:endParaRPr lang="en-GB" sz="3200" b="1">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9" name="TextBox 8">
            <a:extLst>
              <a:ext uri="{FF2B5EF4-FFF2-40B4-BE49-F238E27FC236}">
                <a16:creationId xmlns:a16="http://schemas.microsoft.com/office/drawing/2014/main" id="{182A8BC0-19E5-D83E-6973-A29F7C59028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10</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nvGrpSpPr>
          <p:cNvPr id="296" name="Group 295">
            <a:extLst>
              <a:ext uri="{FF2B5EF4-FFF2-40B4-BE49-F238E27FC236}">
                <a16:creationId xmlns:a16="http://schemas.microsoft.com/office/drawing/2014/main" id="{E9D4CFFF-73DF-8A59-4498-12ECD3497626}"/>
              </a:ext>
            </a:extLst>
          </p:cNvPr>
          <p:cNvGrpSpPr/>
          <p:nvPr/>
        </p:nvGrpSpPr>
        <p:grpSpPr>
          <a:xfrm>
            <a:off x="3560716" y="1347893"/>
            <a:ext cx="6759339" cy="4603514"/>
            <a:chOff x="1150891" y="2168211"/>
            <a:chExt cx="5665925" cy="3983222"/>
          </a:xfrm>
        </p:grpSpPr>
        <p:pic>
          <p:nvPicPr>
            <p:cNvPr id="39" name="Picture 38" descr="Graphical user interface&#10;&#10;Description automatically generated">
              <a:extLst>
                <a:ext uri="{FF2B5EF4-FFF2-40B4-BE49-F238E27FC236}">
                  <a16:creationId xmlns:a16="http://schemas.microsoft.com/office/drawing/2014/main" id="{98067827-6BF3-8D99-A8FB-16C9441C1AA8}"/>
                </a:ext>
              </a:extLst>
            </p:cNvPr>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150891" y="4812681"/>
              <a:ext cx="5451911" cy="1338752"/>
            </a:xfrm>
            <a:prstGeom prst="rect">
              <a:avLst/>
            </a:prstGeom>
          </p:spPr>
        </p:pic>
        <p:sp>
          <p:nvSpPr>
            <p:cNvPr id="41" name="TextBox 40">
              <a:extLst>
                <a:ext uri="{FF2B5EF4-FFF2-40B4-BE49-F238E27FC236}">
                  <a16:creationId xmlns:a16="http://schemas.microsoft.com/office/drawing/2014/main" id="{6962EF68-BE69-E755-5771-5F2DEB9BDDB3}"/>
                </a:ext>
              </a:extLst>
            </p:cNvPr>
            <p:cNvSpPr txBox="1"/>
            <p:nvPr/>
          </p:nvSpPr>
          <p:spPr>
            <a:xfrm>
              <a:off x="1703185" y="2168211"/>
              <a:ext cx="3320280" cy="1038593"/>
            </a:xfrm>
            <a:prstGeom prst="rect">
              <a:avLst/>
            </a:prstGeom>
            <a:noFill/>
          </p:spPr>
          <p:txBody>
            <a:bodyPr wrap="square" lIns="91440" tIns="45720" rIns="91440" bIns="45720" rtlCol="0" anchor="t">
              <a:spAutoFit/>
            </a:bodyPr>
            <a:lstStyle/>
            <a:p>
              <a:pPr marL="80645" indent="-80645" defTabSz="685800">
                <a:buClr>
                  <a:srgbClr val="000000"/>
                </a:buClr>
                <a:buFont typeface="Arial" panose="020B0604020202020204" pitchFamily="34" charset="0"/>
                <a:buChar char="•"/>
              </a:pPr>
              <a:r>
                <a:rPr lang="en-US" sz="1200" i="1" kern="0" dirty="0">
                  <a:solidFill>
                    <a:srgbClr val="000000"/>
                  </a:solidFill>
                  <a:latin typeface="Lato"/>
                  <a:ea typeface="Lato"/>
                  <a:cs typeface="Arial"/>
                  <a:sym typeface="Arial"/>
                </a:rPr>
                <a:t>Remote sensing</a:t>
              </a:r>
              <a:endParaRPr lang="en-US" sz="1200" i="1" kern="0" dirty="0">
                <a:solidFill>
                  <a:srgbClr val="000000"/>
                </a:solidFill>
                <a:latin typeface="Lato"/>
                <a:ea typeface="Lato"/>
                <a:cs typeface="Arial"/>
              </a:endParaRPr>
            </a:p>
            <a:p>
              <a:pPr marL="80645" indent="-80645" defTabSz="685800">
                <a:buClr>
                  <a:srgbClr val="000000"/>
                </a:buClr>
                <a:buFont typeface="Arial" panose="020B0604020202020204" pitchFamily="34" charset="0"/>
                <a:buChar char="•"/>
              </a:pPr>
              <a:r>
                <a:rPr lang="en-US" sz="1200" i="1" kern="0" dirty="0">
                  <a:solidFill>
                    <a:srgbClr val="000000"/>
                  </a:solidFill>
                  <a:latin typeface="Lato"/>
                  <a:ea typeface="Lato"/>
                  <a:cs typeface="Arial"/>
                  <a:sym typeface="Arial"/>
                </a:rPr>
                <a:t>Ground observations</a:t>
              </a:r>
              <a:endParaRPr lang="en-US" sz="2400" i="1" dirty="0">
                <a:latin typeface="Lato"/>
                <a:ea typeface="Lato"/>
                <a:cs typeface="Calibri"/>
              </a:endParaRPr>
            </a:p>
            <a:p>
              <a:pPr marL="80645" indent="-80645" defTabSz="685800">
                <a:buClr>
                  <a:srgbClr val="000000"/>
                </a:buClr>
                <a:buFont typeface="Arial" panose="020B0604020202020204" pitchFamily="34" charset="0"/>
                <a:buChar char="•"/>
              </a:pPr>
              <a:r>
                <a:rPr lang="en-US" sz="1200" i="1" kern="0" dirty="0">
                  <a:solidFill>
                    <a:srgbClr val="000000"/>
                  </a:solidFill>
                  <a:latin typeface="Lato"/>
                  <a:ea typeface="Lato"/>
                  <a:cs typeface="Arial"/>
                  <a:sym typeface="Arial"/>
                </a:rPr>
                <a:t>Modelling, lab experiments</a:t>
              </a:r>
              <a:endParaRPr lang="en-US" sz="1200" i="1" kern="0" dirty="0">
                <a:solidFill>
                  <a:srgbClr val="000000"/>
                </a:solidFill>
                <a:latin typeface="Lato"/>
                <a:ea typeface="Lato"/>
                <a:cs typeface="Arial"/>
              </a:endParaRPr>
            </a:p>
            <a:p>
              <a:pPr marL="80645" indent="-80645" defTabSz="685800">
                <a:buClr>
                  <a:srgbClr val="000000"/>
                </a:buClr>
                <a:buFont typeface="Arial" panose="020B0604020202020204" pitchFamily="34" charset="0"/>
                <a:buChar char="•"/>
              </a:pPr>
              <a:r>
                <a:rPr lang="en-US" sz="1200" i="1" kern="0" dirty="0">
                  <a:solidFill>
                    <a:srgbClr val="000000"/>
                  </a:solidFill>
                  <a:latin typeface="Lato"/>
                  <a:ea typeface="Lato"/>
                  <a:cs typeface="Arial"/>
                  <a:sym typeface="Arial"/>
                </a:rPr>
                <a:t>Stakeholder assessment data</a:t>
              </a:r>
              <a:endParaRPr lang="en-US" sz="1200" i="1" kern="0" dirty="0">
                <a:solidFill>
                  <a:srgbClr val="000000"/>
                </a:solidFill>
                <a:latin typeface="Lato"/>
                <a:ea typeface="Lato"/>
                <a:cs typeface="Arial"/>
              </a:endParaRPr>
            </a:p>
            <a:p>
              <a:pPr marL="80645" indent="-80645" defTabSz="685800">
                <a:buClr>
                  <a:srgbClr val="000000"/>
                </a:buClr>
                <a:buFont typeface="Arial" panose="020B0604020202020204" pitchFamily="34" charset="0"/>
                <a:buChar char="•"/>
              </a:pPr>
              <a:r>
                <a:rPr lang="en-US" sz="1200" i="1" kern="0" dirty="0">
                  <a:solidFill>
                    <a:srgbClr val="000000"/>
                  </a:solidFill>
                  <a:latin typeface="Lato"/>
                  <a:ea typeface="Lato"/>
                  <a:cs typeface="Arial"/>
                  <a:sym typeface="Arial"/>
                </a:rPr>
                <a:t>Socio-economic indicators</a:t>
              </a:r>
              <a:endParaRPr lang="en-US" sz="1200" i="1" kern="0" dirty="0">
                <a:solidFill>
                  <a:srgbClr val="000000"/>
                </a:solidFill>
                <a:latin typeface="Lato"/>
                <a:ea typeface="Lato"/>
                <a:cs typeface="Arial"/>
              </a:endParaRPr>
            </a:p>
            <a:p>
              <a:pPr marL="80645" indent="-80645" defTabSz="685800">
                <a:buClr>
                  <a:srgbClr val="000000"/>
                </a:buClr>
                <a:buFont typeface="Arial" panose="020B0604020202020204" pitchFamily="34" charset="0"/>
                <a:buChar char="•"/>
              </a:pPr>
              <a:r>
                <a:rPr lang="en-US" sz="1200" i="1" kern="0" dirty="0">
                  <a:solidFill>
                    <a:srgbClr val="000000"/>
                  </a:solidFill>
                  <a:latin typeface="Lato"/>
                  <a:ea typeface="Lato"/>
                  <a:cs typeface="Arial"/>
                  <a:sym typeface="Arial"/>
                </a:rPr>
                <a:t>Environmental indicators</a:t>
              </a:r>
              <a:endParaRPr lang="en-US" sz="1200" i="1" kern="0" dirty="0">
                <a:solidFill>
                  <a:srgbClr val="000000"/>
                </a:solidFill>
                <a:latin typeface="Lato"/>
                <a:ea typeface="Lato"/>
                <a:cs typeface="Arial"/>
              </a:endParaRPr>
            </a:p>
          </p:txBody>
        </p:sp>
        <p:pic>
          <p:nvPicPr>
            <p:cNvPr id="43" name="Picture 42" descr="Diagram&#10;&#10;Description automatically generated">
              <a:extLst>
                <a:ext uri="{FF2B5EF4-FFF2-40B4-BE49-F238E27FC236}">
                  <a16:creationId xmlns:a16="http://schemas.microsoft.com/office/drawing/2014/main" id="{1E5E8B3E-8998-A299-E9EA-FE8F74B1B260}"/>
                </a:ext>
              </a:extLst>
            </p:cNvPr>
            <p:cNvPicPr>
              <a:picLocks noChangeAspect="1"/>
            </p:cNvPicPr>
            <p:nvPr/>
          </p:nvPicPr>
          <p:blipFill>
            <a:blip r:embed="rId6"/>
            <a:stretch>
              <a:fillRect/>
            </a:stretch>
          </p:blipFill>
          <p:spPr>
            <a:xfrm>
              <a:off x="2738977" y="2431744"/>
              <a:ext cx="2534583" cy="2380158"/>
            </a:xfrm>
            <a:prstGeom prst="rect">
              <a:avLst/>
            </a:prstGeom>
          </p:spPr>
        </p:pic>
        <p:pic>
          <p:nvPicPr>
            <p:cNvPr id="50" name="Picture 49" descr="Logo, company name&#10;&#10;Description automatically generated">
              <a:extLst>
                <a:ext uri="{FF2B5EF4-FFF2-40B4-BE49-F238E27FC236}">
                  <a16:creationId xmlns:a16="http://schemas.microsoft.com/office/drawing/2014/main" id="{70DFE429-A41E-FB61-4083-382F59592FD3}"/>
                </a:ext>
              </a:extLst>
            </p:cNvPr>
            <p:cNvPicPr>
              <a:picLocks noChangeAspect="1"/>
            </p:cNvPicPr>
            <p:nvPr/>
          </p:nvPicPr>
          <p:blipFill rotWithShape="1">
            <a:blip r:embed="rId7">
              <a:extLst>
                <a:ext uri="{28A0092B-C50C-407E-A947-70E740481C1C}">
                  <a14:useLocalDpi xmlns:a14="http://schemas.microsoft.com/office/drawing/2010/main"/>
                </a:ext>
              </a:extLst>
            </a:blip>
            <a:srcRect l="19030" t="3700" r="20258" b="4041"/>
            <a:stretch/>
          </p:blipFill>
          <p:spPr>
            <a:xfrm>
              <a:off x="5407537" y="2726605"/>
              <a:ext cx="1409279" cy="1267541"/>
            </a:xfrm>
            <a:prstGeom prst="rect">
              <a:avLst/>
            </a:prstGeom>
          </p:spPr>
        </p:pic>
        <p:sp>
          <p:nvSpPr>
            <p:cNvPr id="52" name="Right Brace 51">
              <a:extLst>
                <a:ext uri="{FF2B5EF4-FFF2-40B4-BE49-F238E27FC236}">
                  <a16:creationId xmlns:a16="http://schemas.microsoft.com/office/drawing/2014/main" id="{0F2D1D05-8781-AEAC-5571-F8E43DA240E0}"/>
                </a:ext>
              </a:extLst>
            </p:cNvPr>
            <p:cNvSpPr/>
            <p:nvPr/>
          </p:nvSpPr>
          <p:spPr>
            <a:xfrm>
              <a:off x="3363325" y="2180438"/>
              <a:ext cx="258812" cy="1064805"/>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defTabSz="685800">
                <a:buClr>
                  <a:srgbClr val="000000"/>
                </a:buClr>
              </a:pPr>
              <a:endParaRPr lang="en-US" sz="1050" kern="0">
                <a:solidFill>
                  <a:srgbClr val="000000"/>
                </a:solidFill>
                <a:latin typeface="Arial"/>
                <a:sym typeface="Arial"/>
              </a:endParaRPr>
            </a:p>
          </p:txBody>
        </p:sp>
        <p:sp>
          <p:nvSpPr>
            <p:cNvPr id="65" name="Cylinder 64">
              <a:extLst>
                <a:ext uri="{FF2B5EF4-FFF2-40B4-BE49-F238E27FC236}">
                  <a16:creationId xmlns:a16="http://schemas.microsoft.com/office/drawing/2014/main" id="{7259CDED-5D6B-18A5-BFA2-ED5B79DE3B0D}"/>
                </a:ext>
              </a:extLst>
            </p:cNvPr>
            <p:cNvSpPr/>
            <p:nvPr/>
          </p:nvSpPr>
          <p:spPr>
            <a:xfrm>
              <a:off x="3619500" y="2401823"/>
              <a:ext cx="1085850" cy="809625"/>
            </a:xfrm>
            <a:prstGeom prst="can">
              <a:avLst/>
            </a:prstGeom>
            <a:solidFill>
              <a:srgbClr val="8DC5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cs typeface="Calibri"/>
                </a:rPr>
                <a:t>OPERANDUM data</a:t>
              </a:r>
            </a:p>
          </p:txBody>
        </p:sp>
        <p:sp>
          <p:nvSpPr>
            <p:cNvPr id="66" name="Cylinder 65">
              <a:extLst>
                <a:ext uri="{FF2B5EF4-FFF2-40B4-BE49-F238E27FC236}">
                  <a16:creationId xmlns:a16="http://schemas.microsoft.com/office/drawing/2014/main" id="{80C83873-4B23-3403-7243-7347F2CAD3AC}"/>
                </a:ext>
              </a:extLst>
            </p:cNvPr>
            <p:cNvSpPr/>
            <p:nvPr/>
          </p:nvSpPr>
          <p:spPr>
            <a:xfrm>
              <a:off x="3200400" y="3363848"/>
              <a:ext cx="1085850" cy="657225"/>
            </a:xfrm>
            <a:prstGeom prst="can">
              <a:avLst/>
            </a:prstGeom>
            <a:solidFill>
              <a:srgbClr val="FF84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000">
                  <a:cs typeface="Calibri"/>
                </a:rPr>
                <a:t>NBS platforms/</a:t>
              </a:r>
              <a:endParaRPr lang="en-US">
                <a:cs typeface="Calibri"/>
              </a:endParaRPr>
            </a:p>
            <a:p>
              <a:pPr algn="ctr"/>
              <a:r>
                <a:rPr lang="en-US" sz="1000">
                  <a:cs typeface="Calibri"/>
                </a:rPr>
                <a:t>sources</a:t>
              </a:r>
              <a:endParaRPr lang="en-US">
                <a:cs typeface="Calibri"/>
              </a:endParaRPr>
            </a:p>
          </p:txBody>
        </p:sp>
        <p:sp>
          <p:nvSpPr>
            <p:cNvPr id="74" name="Cylinder 73">
              <a:extLst>
                <a:ext uri="{FF2B5EF4-FFF2-40B4-BE49-F238E27FC236}">
                  <a16:creationId xmlns:a16="http://schemas.microsoft.com/office/drawing/2014/main" id="{912FF434-F2D6-2C57-4A93-D3DCE528DA81}"/>
                </a:ext>
              </a:extLst>
            </p:cNvPr>
            <p:cNvSpPr/>
            <p:nvPr/>
          </p:nvSpPr>
          <p:spPr>
            <a:xfrm>
              <a:off x="2657475" y="4154423"/>
              <a:ext cx="1085850" cy="657225"/>
            </a:xfrm>
            <a:prstGeom prst="ca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000">
                  <a:cs typeface="Calibri"/>
                </a:rPr>
                <a:t>External databases</a:t>
              </a:r>
              <a:endParaRPr lang="en-US"/>
            </a:p>
          </p:txBody>
        </p:sp>
      </p:grpSp>
      <p:grpSp>
        <p:nvGrpSpPr>
          <p:cNvPr id="297" name="Group 296">
            <a:extLst>
              <a:ext uri="{FF2B5EF4-FFF2-40B4-BE49-F238E27FC236}">
                <a16:creationId xmlns:a16="http://schemas.microsoft.com/office/drawing/2014/main" id="{13770017-2CAF-F90E-E5AB-61102811AE88}"/>
              </a:ext>
            </a:extLst>
          </p:cNvPr>
          <p:cNvGrpSpPr/>
          <p:nvPr/>
        </p:nvGrpSpPr>
        <p:grpSpPr>
          <a:xfrm>
            <a:off x="-1006645" y="1924050"/>
            <a:ext cx="6000750" cy="3648075"/>
            <a:chOff x="7794455" y="1866900"/>
            <a:chExt cx="6000750" cy="3648075"/>
          </a:xfrm>
        </p:grpSpPr>
        <p:sp>
          <p:nvSpPr>
            <p:cNvPr id="275" name="Rectangle: Rounded Corners 274">
              <a:extLst>
                <a:ext uri="{FF2B5EF4-FFF2-40B4-BE49-F238E27FC236}">
                  <a16:creationId xmlns:a16="http://schemas.microsoft.com/office/drawing/2014/main" id="{70CDC720-D91D-8F8B-1460-7980E5FA163F}"/>
                </a:ext>
              </a:extLst>
            </p:cNvPr>
            <p:cNvSpPr/>
            <p:nvPr/>
          </p:nvSpPr>
          <p:spPr>
            <a:xfrm>
              <a:off x="9772650" y="1866900"/>
              <a:ext cx="1990725" cy="3648075"/>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Diagram 12">
              <a:extLst>
                <a:ext uri="{FF2B5EF4-FFF2-40B4-BE49-F238E27FC236}">
                  <a16:creationId xmlns:a16="http://schemas.microsoft.com/office/drawing/2014/main" id="{E5FD9857-93F7-6BF7-CD56-28960AFFB43C}"/>
                </a:ext>
              </a:extLst>
            </p:cNvPr>
            <p:cNvGraphicFramePr/>
            <p:nvPr>
              <p:extLst>
                <p:ext uri="{D42A27DB-BD31-4B8C-83A1-F6EECF244321}">
                  <p14:modId xmlns:p14="http://schemas.microsoft.com/office/powerpoint/2010/main" val="577523055"/>
                </p:ext>
              </p:extLst>
            </p:nvPr>
          </p:nvGraphicFramePr>
          <p:xfrm>
            <a:off x="7794455" y="2717779"/>
            <a:ext cx="6000750" cy="260193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42" name="TextBox 241">
              <a:extLst>
                <a:ext uri="{FF2B5EF4-FFF2-40B4-BE49-F238E27FC236}">
                  <a16:creationId xmlns:a16="http://schemas.microsoft.com/office/drawing/2014/main" id="{28B32C1B-E4A7-E237-B3C8-D9DE43919499}"/>
                </a:ext>
              </a:extLst>
            </p:cNvPr>
            <p:cNvSpPr txBox="1"/>
            <p:nvPr/>
          </p:nvSpPr>
          <p:spPr>
            <a:xfrm>
              <a:off x="9412800" y="1987272"/>
              <a:ext cx="2661142" cy="553998"/>
            </a:xfrm>
            <a:prstGeom prst="rect">
              <a:avLst/>
            </a:prstGeom>
            <a:noFill/>
            <a:ln>
              <a:noFill/>
            </a:ln>
          </p:spPr>
          <p:txBody>
            <a:bodyPr wrap="square" lIns="91440" tIns="45720" rIns="91440" bIns="45720" anchor="t">
              <a:spAutoFit/>
            </a:bodyPr>
            <a:lstStyle/>
            <a:p>
              <a:pPr algn="ctr" defTabSz="685800">
                <a:buClr>
                  <a:srgbClr val="000000"/>
                </a:buClr>
                <a:defRPr/>
              </a:pPr>
              <a:r>
                <a:rPr lang="en-US" sz="1500" b="1" kern="0">
                  <a:solidFill>
                    <a:srgbClr val="000000"/>
                  </a:solidFill>
                  <a:effectLst>
                    <a:outerShdw blurRad="38100" dist="38100" dir="2700000" algn="tl">
                      <a:srgbClr val="000000">
                        <a:alpha val="43137"/>
                      </a:srgbClr>
                    </a:outerShdw>
                  </a:effectLst>
                  <a:latin typeface="Lato"/>
                  <a:ea typeface="Lato"/>
                  <a:cs typeface="Arial"/>
                  <a:sym typeface="Arial"/>
                </a:rPr>
                <a:t>OPERANDUM </a:t>
              </a:r>
              <a:endParaRPr lang="en-US">
                <a:latin typeface="Lato"/>
                <a:ea typeface="Lato"/>
                <a:cs typeface="Lato"/>
              </a:endParaRPr>
            </a:p>
            <a:p>
              <a:pPr algn="ctr" defTabSz="685800">
                <a:buClr>
                  <a:srgbClr val="000000"/>
                </a:buClr>
                <a:defRPr/>
              </a:pPr>
              <a:r>
                <a:rPr lang="en-US" sz="1500" b="1" kern="0">
                  <a:solidFill>
                    <a:srgbClr val="000000"/>
                  </a:solidFill>
                  <a:effectLst>
                    <a:outerShdw blurRad="38100" dist="38100" dir="2700000" algn="tl">
                      <a:srgbClr val="000000">
                        <a:alpha val="43137"/>
                      </a:srgbClr>
                    </a:outerShdw>
                  </a:effectLst>
                  <a:latin typeface="Lato"/>
                  <a:ea typeface="Lato"/>
                  <a:cs typeface="Arial"/>
                  <a:sym typeface="Arial"/>
                </a:rPr>
                <a:t>Data methodology</a:t>
              </a:r>
              <a:endParaRPr lang="en-US" sz="1500" b="1" kern="0" err="1">
                <a:solidFill>
                  <a:srgbClr val="000000"/>
                </a:solidFill>
                <a:effectLst>
                  <a:outerShdw blurRad="38100" dist="38100" dir="2700000" algn="tl">
                    <a:srgbClr val="000000">
                      <a:alpha val="43137"/>
                    </a:srgbClr>
                  </a:outerShdw>
                </a:effectLst>
                <a:latin typeface="Lato"/>
                <a:ea typeface="Lato"/>
                <a:cs typeface="Arial"/>
              </a:endParaRPr>
            </a:p>
          </p:txBody>
        </p:sp>
      </p:grpSp>
      <p:sp>
        <p:nvSpPr>
          <p:cNvPr id="329" name="Rectangle 328">
            <a:extLst>
              <a:ext uri="{FF2B5EF4-FFF2-40B4-BE49-F238E27FC236}">
                <a16:creationId xmlns:a16="http://schemas.microsoft.com/office/drawing/2014/main" id="{7DC3D047-AD40-FE42-8133-C76AC2274C7B}"/>
              </a:ext>
            </a:extLst>
          </p:cNvPr>
          <p:cNvSpPr/>
          <p:nvPr/>
        </p:nvSpPr>
        <p:spPr>
          <a:xfrm>
            <a:off x="8934649" y="3177911"/>
            <a:ext cx="1194878" cy="577081"/>
          </a:xfrm>
          <a:prstGeom prst="rect">
            <a:avLst/>
          </a:prstGeom>
          <a:noFill/>
        </p:spPr>
        <p:txBody>
          <a:bodyPr wrap="none" lIns="68580" tIns="34290" rIns="68580" bIns="34290" anchor="t">
            <a:spAutoFit/>
          </a:bodyPr>
          <a:lstStyle/>
          <a:p>
            <a:pPr algn="ctr" defTabSz="685800"/>
            <a:endParaRPr lang="en-US" sz="1650" kern="0">
              <a:ln w="0"/>
              <a:effectLst>
                <a:outerShdw blurRad="38100" dist="25400" dir="5400000" algn="ctr" rotWithShape="0">
                  <a:srgbClr val="6E747A">
                    <a:alpha val="43000"/>
                  </a:srgbClr>
                </a:outerShdw>
              </a:effectLst>
              <a:ea typeface="+mn-lt"/>
              <a:cs typeface="+mn-lt"/>
            </a:endParaRPr>
          </a:p>
          <a:p>
            <a:pPr algn="ctr" defTabSz="685800"/>
            <a:r>
              <a:rPr lang="en-US" sz="1650" kern="0">
                <a:ln w="0"/>
                <a:solidFill>
                  <a:srgbClr val="34C4F2"/>
                </a:solidFill>
                <a:effectLst>
                  <a:outerShdw blurRad="38100" dist="25400" dir="5400000" algn="ctr" rotWithShape="0">
                    <a:srgbClr val="6E747A">
                      <a:alpha val="43000"/>
                    </a:srgbClr>
                  </a:outerShdw>
                </a:effectLst>
                <a:latin typeface="Arial"/>
                <a:cs typeface="Arial"/>
              </a:rPr>
              <a:t>Data Portal</a:t>
            </a:r>
            <a:endParaRPr lang="en-US" sz="1650" kern="0">
              <a:ln w="0"/>
              <a:effectLst>
                <a:outerShdw blurRad="38100" dist="25400" dir="5400000" algn="ctr" rotWithShape="0">
                  <a:srgbClr val="6E747A">
                    <a:alpha val="43000"/>
                  </a:srgbClr>
                </a:outerShdw>
              </a:effectLst>
              <a:ea typeface="+mn-lt"/>
              <a:cs typeface="+mn-lt"/>
            </a:endParaRPr>
          </a:p>
        </p:txBody>
      </p:sp>
      <p:sp>
        <p:nvSpPr>
          <p:cNvPr id="360" name="Rectangle 359">
            <a:extLst>
              <a:ext uri="{FF2B5EF4-FFF2-40B4-BE49-F238E27FC236}">
                <a16:creationId xmlns:a16="http://schemas.microsoft.com/office/drawing/2014/main" id="{14DFFEED-66F8-6C3B-F769-B279D2F21CE4}"/>
              </a:ext>
            </a:extLst>
          </p:cNvPr>
          <p:cNvSpPr/>
          <p:nvPr/>
        </p:nvSpPr>
        <p:spPr>
          <a:xfrm>
            <a:off x="1219199" y="2743200"/>
            <a:ext cx="1552576" cy="424543"/>
          </a:xfrm>
          <a:prstGeom prst="rect">
            <a:avLst/>
          </a:prstGeom>
          <a:noFill/>
          <a:ln w="28575">
            <a:solidFill>
              <a:srgbClr val="FF8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FAF54A94-627A-B07E-8E2C-DD6124310F08}"/>
              </a:ext>
            </a:extLst>
          </p:cNvPr>
          <p:cNvSpPr/>
          <p:nvPr/>
        </p:nvSpPr>
        <p:spPr>
          <a:xfrm>
            <a:off x="1219198" y="3321504"/>
            <a:ext cx="1552576" cy="424543"/>
          </a:xfrm>
          <a:prstGeom prst="rect">
            <a:avLst/>
          </a:prstGeom>
          <a:noFill/>
          <a:ln w="28575">
            <a:solidFill>
              <a:srgbClr val="FF8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8186FD2D-A72E-C161-1206-5D7DB4F5FB52}"/>
              </a:ext>
            </a:extLst>
          </p:cNvPr>
          <p:cNvSpPr/>
          <p:nvPr/>
        </p:nvSpPr>
        <p:spPr>
          <a:xfrm>
            <a:off x="1219198" y="3872592"/>
            <a:ext cx="1552576" cy="424543"/>
          </a:xfrm>
          <a:prstGeom prst="rect">
            <a:avLst/>
          </a:prstGeom>
          <a:noFill/>
          <a:ln w="28575">
            <a:solidFill>
              <a:srgbClr val="FF8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269289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Data characteristics</a:t>
            </a:r>
            <a:endParaRPr lang="en-GB" sz="3200" b="1">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9" name="TextBox 8">
            <a:extLst>
              <a:ext uri="{FF2B5EF4-FFF2-40B4-BE49-F238E27FC236}">
                <a16:creationId xmlns:a16="http://schemas.microsoft.com/office/drawing/2014/main" id="{182A8BC0-19E5-D83E-6973-A29F7C59028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11</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nvGrpSpPr>
          <p:cNvPr id="297" name="Group 296">
            <a:extLst>
              <a:ext uri="{FF2B5EF4-FFF2-40B4-BE49-F238E27FC236}">
                <a16:creationId xmlns:a16="http://schemas.microsoft.com/office/drawing/2014/main" id="{13770017-2CAF-F90E-E5AB-61102811AE88}"/>
              </a:ext>
            </a:extLst>
          </p:cNvPr>
          <p:cNvGrpSpPr/>
          <p:nvPr/>
        </p:nvGrpSpPr>
        <p:grpSpPr>
          <a:xfrm>
            <a:off x="-1346824" y="1815193"/>
            <a:ext cx="6000750" cy="3648075"/>
            <a:chOff x="7454276" y="1758043"/>
            <a:chExt cx="6000750" cy="3648075"/>
          </a:xfrm>
        </p:grpSpPr>
        <p:sp>
          <p:nvSpPr>
            <p:cNvPr id="275" name="Rectangle: Rounded Corners 274">
              <a:extLst>
                <a:ext uri="{FF2B5EF4-FFF2-40B4-BE49-F238E27FC236}">
                  <a16:creationId xmlns:a16="http://schemas.microsoft.com/office/drawing/2014/main" id="{70CDC720-D91D-8F8B-1460-7980E5FA163F}"/>
                </a:ext>
              </a:extLst>
            </p:cNvPr>
            <p:cNvSpPr/>
            <p:nvPr/>
          </p:nvSpPr>
          <p:spPr>
            <a:xfrm>
              <a:off x="9432471" y="1758043"/>
              <a:ext cx="1990725" cy="3648075"/>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Diagram 12">
              <a:extLst>
                <a:ext uri="{FF2B5EF4-FFF2-40B4-BE49-F238E27FC236}">
                  <a16:creationId xmlns:a16="http://schemas.microsoft.com/office/drawing/2014/main" id="{E5FD9857-93F7-6BF7-CD56-28960AFFB43C}"/>
                </a:ext>
              </a:extLst>
            </p:cNvPr>
            <p:cNvGraphicFramePr/>
            <p:nvPr>
              <p:extLst>
                <p:ext uri="{D42A27DB-BD31-4B8C-83A1-F6EECF244321}">
                  <p14:modId xmlns:p14="http://schemas.microsoft.com/office/powerpoint/2010/main" val="1598738964"/>
                </p:ext>
              </p:extLst>
            </p:nvPr>
          </p:nvGraphicFramePr>
          <p:xfrm>
            <a:off x="7454276" y="2608922"/>
            <a:ext cx="6000750" cy="260193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42" name="TextBox 241">
              <a:extLst>
                <a:ext uri="{FF2B5EF4-FFF2-40B4-BE49-F238E27FC236}">
                  <a16:creationId xmlns:a16="http://schemas.microsoft.com/office/drawing/2014/main" id="{28B32C1B-E4A7-E237-B3C8-D9DE43919499}"/>
                </a:ext>
              </a:extLst>
            </p:cNvPr>
            <p:cNvSpPr txBox="1"/>
            <p:nvPr/>
          </p:nvSpPr>
          <p:spPr>
            <a:xfrm>
              <a:off x="9127050" y="1878415"/>
              <a:ext cx="2661142" cy="553998"/>
            </a:xfrm>
            <a:prstGeom prst="rect">
              <a:avLst/>
            </a:prstGeom>
            <a:noFill/>
            <a:ln>
              <a:noFill/>
            </a:ln>
          </p:spPr>
          <p:txBody>
            <a:bodyPr wrap="square" lIns="91440" tIns="45720" rIns="91440" bIns="45720" anchor="t">
              <a:spAutoFit/>
            </a:bodyPr>
            <a:lstStyle/>
            <a:p>
              <a:pPr algn="ctr" defTabSz="685800">
                <a:buClr>
                  <a:srgbClr val="000000"/>
                </a:buClr>
                <a:defRPr/>
              </a:pPr>
              <a:r>
                <a:rPr lang="en-US" sz="1500" b="1" kern="0">
                  <a:solidFill>
                    <a:srgbClr val="000000"/>
                  </a:solidFill>
                  <a:effectLst>
                    <a:outerShdw blurRad="38100" dist="38100" dir="2700000" algn="tl">
                      <a:srgbClr val="000000">
                        <a:alpha val="43137"/>
                      </a:srgbClr>
                    </a:outerShdw>
                  </a:effectLst>
                  <a:latin typeface="Lato"/>
                  <a:ea typeface="Lato"/>
                  <a:cs typeface="Arial"/>
                  <a:sym typeface="Arial"/>
                </a:rPr>
                <a:t>OPERANDUM </a:t>
              </a:r>
              <a:endParaRPr lang="en-US">
                <a:latin typeface="Lato"/>
                <a:ea typeface="Lato"/>
                <a:cs typeface="Lato"/>
              </a:endParaRPr>
            </a:p>
            <a:p>
              <a:pPr algn="ctr" defTabSz="685800">
                <a:buClr>
                  <a:srgbClr val="000000"/>
                </a:buClr>
                <a:defRPr/>
              </a:pPr>
              <a:r>
                <a:rPr lang="en-US" sz="1500" b="1" kern="0">
                  <a:solidFill>
                    <a:srgbClr val="000000"/>
                  </a:solidFill>
                  <a:effectLst>
                    <a:outerShdw blurRad="38100" dist="38100" dir="2700000" algn="tl">
                      <a:srgbClr val="000000">
                        <a:alpha val="43137"/>
                      </a:srgbClr>
                    </a:outerShdw>
                  </a:effectLst>
                  <a:latin typeface="Lato"/>
                  <a:ea typeface="Lato"/>
                  <a:cs typeface="Arial"/>
                  <a:sym typeface="Arial"/>
                </a:rPr>
                <a:t>Data methodology</a:t>
              </a:r>
              <a:endParaRPr lang="en-US" sz="1500" b="1" kern="0" err="1">
                <a:solidFill>
                  <a:srgbClr val="000000"/>
                </a:solidFill>
                <a:effectLst>
                  <a:outerShdw blurRad="38100" dist="38100" dir="2700000" algn="tl">
                    <a:srgbClr val="000000">
                      <a:alpha val="43137"/>
                    </a:srgbClr>
                  </a:outerShdw>
                </a:effectLst>
                <a:latin typeface="Lato"/>
                <a:ea typeface="Lato"/>
                <a:cs typeface="Arial"/>
              </a:endParaRPr>
            </a:p>
          </p:txBody>
        </p:sp>
      </p:grpSp>
      <p:sp>
        <p:nvSpPr>
          <p:cNvPr id="32" name="Content Placeholder 2">
            <a:extLst>
              <a:ext uri="{FF2B5EF4-FFF2-40B4-BE49-F238E27FC236}">
                <a16:creationId xmlns:a16="http://schemas.microsoft.com/office/drawing/2014/main" id="{97EAE442-B652-A2D5-5DBC-318241EE94D7}"/>
              </a:ext>
            </a:extLst>
          </p:cNvPr>
          <p:cNvSpPr>
            <a:spLocks noGrp="1"/>
          </p:cNvSpPr>
          <p:nvPr>
            <p:ph idx="1"/>
          </p:nvPr>
        </p:nvSpPr>
        <p:spPr>
          <a:xfrm>
            <a:off x="2914650" y="1571031"/>
            <a:ext cx="8948056" cy="4351338"/>
          </a:xfrm>
        </p:spPr>
        <p:txBody>
          <a:bodyPr vert="horz" lIns="91440" tIns="45720" rIns="91440" bIns="45720" rtlCol="0" anchor="t">
            <a:normAutofit/>
          </a:bodyPr>
          <a:lstStyle/>
          <a:p>
            <a:pPr marL="514350" indent="-285750">
              <a:buClr>
                <a:srgbClr val="00A7E2"/>
              </a:buClr>
              <a:buFont typeface="Arial"/>
              <a:buChar char="•"/>
            </a:pPr>
            <a:r>
              <a:rPr lang="en-US" sz="2000" dirty="0">
                <a:latin typeface="Lato"/>
                <a:ea typeface="+mn-lt"/>
                <a:cs typeface="+mn-lt"/>
              </a:rPr>
              <a:t>Storing different types of data (e.g., .</a:t>
            </a:r>
            <a:r>
              <a:rPr lang="en-US" sz="2000" dirty="0" err="1">
                <a:latin typeface="Lato"/>
                <a:ea typeface="+mn-lt"/>
                <a:cs typeface="+mn-lt"/>
              </a:rPr>
              <a:t>shp</a:t>
            </a:r>
            <a:r>
              <a:rPr lang="en-US" sz="2000" dirty="0">
                <a:latin typeface="Lato"/>
                <a:ea typeface="+mn-lt"/>
                <a:cs typeface="+mn-lt"/>
              </a:rPr>
              <a:t>, .tiff, .pdf, .jpg)</a:t>
            </a:r>
            <a:endParaRPr lang="en-US" sz="2000" dirty="0">
              <a:latin typeface="Lato"/>
              <a:ea typeface="Lato"/>
              <a:cs typeface="Calibri"/>
            </a:endParaRPr>
          </a:p>
          <a:p>
            <a:pPr marL="514350" indent="-285750">
              <a:buClr>
                <a:srgbClr val="00A7E2"/>
              </a:buClr>
              <a:buFont typeface="Arial"/>
              <a:buChar char="•"/>
            </a:pPr>
            <a:endParaRPr lang="en-US" sz="2000" dirty="0">
              <a:latin typeface="Lato"/>
              <a:ea typeface="+mn-lt"/>
              <a:cs typeface="+mn-lt"/>
            </a:endParaRPr>
          </a:p>
          <a:p>
            <a:pPr marL="514350" indent="-285750">
              <a:buClr>
                <a:srgbClr val="00A7E2"/>
              </a:buClr>
              <a:buFont typeface="Arial"/>
              <a:buChar char="•"/>
            </a:pPr>
            <a:r>
              <a:rPr lang="en-US" sz="2000" dirty="0" err="1">
                <a:latin typeface="Lato"/>
                <a:ea typeface="+mn-lt"/>
                <a:cs typeface="+mn-lt"/>
              </a:rPr>
              <a:t>GeoIKP</a:t>
            </a:r>
            <a:r>
              <a:rPr lang="en-US" sz="2000" dirty="0">
                <a:latin typeface="Lato"/>
                <a:ea typeface="+mn-lt"/>
                <a:cs typeface="+mn-lt"/>
              </a:rPr>
              <a:t> follows international standards (</a:t>
            </a:r>
            <a:r>
              <a:rPr lang="en-US" sz="2000" dirty="0">
                <a:latin typeface="Lato"/>
                <a:ea typeface="+mn-lt"/>
                <a:cs typeface="+mn-lt"/>
                <a:hlinkClick r:id="rId10"/>
              </a:rPr>
              <a:t>ISO</a:t>
            </a:r>
            <a:r>
              <a:rPr lang="en-US" sz="2000" dirty="0">
                <a:latin typeface="Lato"/>
                <a:ea typeface="+mn-lt"/>
                <a:cs typeface="+mn-lt"/>
              </a:rPr>
              <a:t>/</a:t>
            </a:r>
            <a:r>
              <a:rPr lang="en-US" sz="2000" dirty="0">
                <a:latin typeface="Lato"/>
                <a:ea typeface="+mn-lt"/>
                <a:cs typeface="+mn-lt"/>
                <a:hlinkClick r:id="rId11"/>
              </a:rPr>
              <a:t>OGC</a:t>
            </a:r>
            <a:r>
              <a:rPr lang="en-US" sz="2000" dirty="0">
                <a:latin typeface="Lato"/>
                <a:ea typeface="+mn-lt"/>
                <a:cs typeface="+mn-lt"/>
              </a:rPr>
              <a:t>, </a:t>
            </a:r>
            <a:r>
              <a:rPr lang="en-US" sz="2000" dirty="0">
                <a:latin typeface="Lato"/>
                <a:ea typeface="+mn-lt"/>
                <a:cs typeface="+mn-lt"/>
                <a:hlinkClick r:id="rId12"/>
              </a:rPr>
              <a:t>INSPIRE Directive</a:t>
            </a:r>
            <a:r>
              <a:rPr lang="en-US" sz="2000" dirty="0">
                <a:latin typeface="Lato"/>
                <a:ea typeface="+mn-lt"/>
                <a:cs typeface="+mn-lt"/>
              </a:rPr>
              <a:t>)</a:t>
            </a:r>
          </a:p>
          <a:p>
            <a:pPr marL="628650" lvl="1" indent="-171450">
              <a:buClr>
                <a:srgbClr val="00A7E2"/>
              </a:buClr>
              <a:buFont typeface="Wingdings,Sans-Serif"/>
              <a:buChar char="•"/>
            </a:pPr>
            <a:r>
              <a:rPr lang="en-US" sz="2000" dirty="0">
                <a:latin typeface="Lato"/>
                <a:ea typeface="+mn-lt"/>
                <a:cs typeface="+mn-lt"/>
              </a:rPr>
              <a:t> It increases the interoperability of the system</a:t>
            </a:r>
          </a:p>
          <a:p>
            <a:pPr marL="628650" lvl="1" indent="-171450">
              <a:buClr>
                <a:srgbClr val="00A7E2"/>
              </a:buClr>
              <a:buFont typeface="Wingdings,Sans-Serif"/>
              <a:buChar char="•"/>
            </a:pPr>
            <a:r>
              <a:rPr lang="en-US" sz="2000" dirty="0">
                <a:latin typeface="Lato"/>
                <a:ea typeface="+mn-lt"/>
                <a:cs typeface="+mn-lt"/>
              </a:rPr>
              <a:t> It allows easier integration with other systems</a:t>
            </a:r>
            <a:endParaRPr lang="en-US" sz="2000" dirty="0">
              <a:latin typeface="Lato"/>
              <a:ea typeface="Lato"/>
              <a:cs typeface="Lato"/>
            </a:endParaRPr>
          </a:p>
          <a:p>
            <a:pPr marL="514350" indent="-285750">
              <a:buClr>
                <a:srgbClr val="00A7E2"/>
              </a:buClr>
              <a:buFont typeface="Arial"/>
              <a:buChar char="•"/>
            </a:pPr>
            <a:endParaRPr lang="en-US" sz="2000" dirty="0">
              <a:latin typeface="Lato"/>
              <a:ea typeface="+mn-lt"/>
              <a:cs typeface="+mn-lt"/>
            </a:endParaRPr>
          </a:p>
          <a:p>
            <a:pPr marL="514350" indent="-285750">
              <a:buClr>
                <a:srgbClr val="00A7E2"/>
              </a:buClr>
              <a:buFont typeface="Arial"/>
              <a:buChar char="•"/>
            </a:pPr>
            <a:r>
              <a:rPr lang="en-US" sz="2000" dirty="0">
                <a:latin typeface="Lato"/>
                <a:ea typeface="+mn-lt"/>
                <a:cs typeface="+mn-lt"/>
              </a:rPr>
              <a:t>Data fulfils FAIR principles (Findable, Accessible, Interoperable, Reusable)</a:t>
            </a:r>
            <a:endParaRPr lang="en-US" dirty="0">
              <a:latin typeface="Lato"/>
              <a:ea typeface="+mn-lt"/>
              <a:cs typeface="+mn-lt"/>
            </a:endParaRPr>
          </a:p>
          <a:p>
            <a:pPr marL="514350" indent="-285750">
              <a:buClr>
                <a:srgbClr val="00A7E2"/>
              </a:buClr>
              <a:buFont typeface="Arial"/>
              <a:buChar char="•"/>
            </a:pPr>
            <a:endParaRPr lang="en-US" sz="2000" dirty="0">
              <a:latin typeface="Lato"/>
              <a:ea typeface="+mn-lt"/>
              <a:cs typeface="+mn-lt"/>
            </a:endParaRPr>
          </a:p>
          <a:p>
            <a:pPr marL="514350" indent="-285750">
              <a:buClr>
                <a:srgbClr val="00A7E2"/>
              </a:buClr>
              <a:buFont typeface="Arial"/>
              <a:buChar char="•"/>
            </a:pPr>
            <a:r>
              <a:rPr lang="en-US" sz="2000" dirty="0">
                <a:latin typeface="Lato"/>
                <a:ea typeface="+mn-lt"/>
                <a:cs typeface="+mn-lt"/>
              </a:rPr>
              <a:t>Data is described with a standardized set of metadata</a:t>
            </a:r>
            <a:endParaRPr lang="en-US" dirty="0">
              <a:cs typeface="Calibri"/>
            </a:endParaRPr>
          </a:p>
          <a:p>
            <a:pPr marL="628650" lvl="1" indent="-171450">
              <a:buClr>
                <a:srgbClr val="00A7E2"/>
              </a:buClr>
              <a:buFont typeface="Wingdings,Sans-Serif"/>
              <a:buChar char="•"/>
            </a:pPr>
            <a:r>
              <a:rPr lang="en-US" sz="2000" dirty="0">
                <a:latin typeface="Lato"/>
                <a:ea typeface="+mn-lt"/>
                <a:cs typeface="+mn-lt"/>
              </a:rPr>
              <a:t> Metadata puts data into a context</a:t>
            </a:r>
          </a:p>
          <a:p>
            <a:pPr marL="628650" lvl="1" indent="-171450">
              <a:buClr>
                <a:srgbClr val="00A7E2"/>
              </a:buClr>
              <a:buFont typeface="Wingdings,Sans-Serif"/>
              <a:buChar char="•"/>
            </a:pPr>
            <a:r>
              <a:rPr lang="en-US" sz="2000" dirty="0">
                <a:latin typeface="Lato"/>
                <a:ea typeface="+mn-lt"/>
                <a:cs typeface="+mn-lt"/>
              </a:rPr>
              <a:t> Metadata makes it easier to understand the data</a:t>
            </a:r>
            <a:endParaRPr lang="en-US" sz="2000" dirty="0">
              <a:latin typeface="Calibri"/>
              <a:ea typeface="Lato"/>
              <a:cs typeface="+mn-lt"/>
            </a:endParaRPr>
          </a:p>
          <a:p>
            <a:pPr marL="457200" lvl="1" indent="0">
              <a:buNone/>
            </a:pPr>
            <a:endParaRPr lang="en-US" sz="2000" dirty="0">
              <a:latin typeface="Lato"/>
              <a:ea typeface="Lato"/>
              <a:cs typeface="+mn-lt"/>
            </a:endParaRPr>
          </a:p>
          <a:p>
            <a:pPr marL="342900" indent="-342900"/>
            <a:endParaRPr lang="en-US" sz="2000" dirty="0">
              <a:latin typeface="Lato"/>
              <a:ea typeface="+mn-lt"/>
              <a:cs typeface="+mn-lt"/>
            </a:endParaRPr>
          </a:p>
          <a:p>
            <a:endParaRPr lang="en-US" sz="2000" dirty="0">
              <a:latin typeface="Lato"/>
              <a:ea typeface="Lato"/>
              <a:cs typeface="Calibri"/>
            </a:endParaRPr>
          </a:p>
        </p:txBody>
      </p:sp>
    </p:spTree>
    <p:extLst>
      <p:ext uri="{BB962C8B-B14F-4D97-AF65-F5344CB8AC3E}">
        <p14:creationId xmlns:p14="http://schemas.microsoft.com/office/powerpoint/2010/main" val="25287554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err="1">
                <a:solidFill>
                  <a:schemeClr val="bg1"/>
                </a:solidFill>
                <a:latin typeface="Lato"/>
                <a:ea typeface="Lato"/>
                <a:cs typeface="Lato"/>
              </a:rPr>
              <a:t>NbS</a:t>
            </a:r>
            <a:r>
              <a:rPr lang="en-GB" sz="3200" b="1" dirty="0">
                <a:solidFill>
                  <a:schemeClr val="bg1"/>
                </a:solidFill>
                <a:latin typeface="Lato"/>
                <a:ea typeface="Lato"/>
                <a:cs typeface="Lato"/>
              </a:rPr>
              <a:t> metadata </a:t>
            </a:r>
            <a:endParaRPr lang="en-GB" sz="32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31" name="Picture 31">
            <a:extLst>
              <a:ext uri="{FF2B5EF4-FFF2-40B4-BE49-F238E27FC236}">
                <a16:creationId xmlns:a16="http://schemas.microsoft.com/office/drawing/2014/main" id="{D2FD3F2A-88DE-7744-5ABB-A4A12644B772}"/>
              </a:ext>
            </a:extLst>
          </p:cNvPr>
          <p:cNvPicPr>
            <a:picLocks noChangeAspect="1"/>
          </p:cNvPicPr>
          <p:nvPr/>
        </p:nvPicPr>
        <p:blipFill>
          <a:blip r:embed="rId5"/>
          <a:stretch>
            <a:fillRect/>
          </a:stretch>
        </p:blipFill>
        <p:spPr>
          <a:xfrm>
            <a:off x="3589828" y="1057681"/>
            <a:ext cx="5514975" cy="5161738"/>
          </a:xfrm>
          <a:prstGeom prst="rect">
            <a:avLst/>
          </a:prstGeom>
        </p:spPr>
      </p:pic>
      <p:sp>
        <p:nvSpPr>
          <p:cNvPr id="3" name="Arrow: Right 2">
            <a:extLst>
              <a:ext uri="{FF2B5EF4-FFF2-40B4-BE49-F238E27FC236}">
                <a16:creationId xmlns:a16="http://schemas.microsoft.com/office/drawing/2014/main" id="{829B69A2-A0FA-5441-2224-90A27518237A}"/>
              </a:ext>
            </a:extLst>
          </p:cNvPr>
          <p:cNvSpPr/>
          <p:nvPr/>
        </p:nvSpPr>
        <p:spPr>
          <a:xfrm>
            <a:off x="9298441" y="3638550"/>
            <a:ext cx="468085" cy="326572"/>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800"/>
          </a:p>
        </p:txBody>
      </p:sp>
      <p:sp>
        <p:nvSpPr>
          <p:cNvPr id="4" name="TextBox 3">
            <a:extLst>
              <a:ext uri="{FF2B5EF4-FFF2-40B4-BE49-F238E27FC236}">
                <a16:creationId xmlns:a16="http://schemas.microsoft.com/office/drawing/2014/main" id="{E23A63C7-701A-6CEF-885E-EA399DA6A8E3}"/>
              </a:ext>
            </a:extLst>
          </p:cNvPr>
          <p:cNvSpPr txBox="1"/>
          <p:nvPr/>
        </p:nvSpPr>
        <p:spPr>
          <a:xfrm>
            <a:off x="9808029" y="3148325"/>
            <a:ext cx="2215243" cy="1200329"/>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atin typeface="Lato"/>
                <a:ea typeface="Lato"/>
                <a:cs typeface="Lato"/>
              </a:rPr>
              <a:t>NBS data is translated into a set of standardized metadata fields</a:t>
            </a:r>
          </a:p>
        </p:txBody>
      </p:sp>
      <p:sp>
        <p:nvSpPr>
          <p:cNvPr id="6" name="Rectangle: Rounded Corners 5">
            <a:extLst>
              <a:ext uri="{FF2B5EF4-FFF2-40B4-BE49-F238E27FC236}">
                <a16:creationId xmlns:a16="http://schemas.microsoft.com/office/drawing/2014/main" id="{4D745B68-0F41-8971-CFB0-72AE63D43E17}"/>
              </a:ext>
            </a:extLst>
          </p:cNvPr>
          <p:cNvSpPr/>
          <p:nvPr/>
        </p:nvSpPr>
        <p:spPr>
          <a:xfrm>
            <a:off x="631371" y="1815193"/>
            <a:ext cx="1990725" cy="3648075"/>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 name="Diagram 7">
            <a:extLst>
              <a:ext uri="{FF2B5EF4-FFF2-40B4-BE49-F238E27FC236}">
                <a16:creationId xmlns:a16="http://schemas.microsoft.com/office/drawing/2014/main" id="{2259E122-2607-E24A-0DB3-7B1EDA060128}"/>
              </a:ext>
            </a:extLst>
          </p:cNvPr>
          <p:cNvGraphicFramePr/>
          <p:nvPr>
            <p:extLst>
              <p:ext uri="{D42A27DB-BD31-4B8C-83A1-F6EECF244321}">
                <p14:modId xmlns:p14="http://schemas.microsoft.com/office/powerpoint/2010/main" val="940188427"/>
              </p:ext>
            </p:extLst>
          </p:nvPr>
        </p:nvGraphicFramePr>
        <p:xfrm>
          <a:off x="-1346824" y="2666072"/>
          <a:ext cx="6000750" cy="260193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8" name="TextBox 27">
            <a:extLst>
              <a:ext uri="{FF2B5EF4-FFF2-40B4-BE49-F238E27FC236}">
                <a16:creationId xmlns:a16="http://schemas.microsoft.com/office/drawing/2014/main" id="{D46251D1-8987-D777-DE5A-450B1D3E28C8}"/>
              </a:ext>
            </a:extLst>
          </p:cNvPr>
          <p:cNvSpPr txBox="1"/>
          <p:nvPr/>
        </p:nvSpPr>
        <p:spPr>
          <a:xfrm>
            <a:off x="325950" y="1935565"/>
            <a:ext cx="2661142" cy="553998"/>
          </a:xfrm>
          <a:prstGeom prst="rect">
            <a:avLst/>
          </a:prstGeom>
          <a:noFill/>
          <a:ln>
            <a:noFill/>
          </a:ln>
        </p:spPr>
        <p:txBody>
          <a:bodyPr wrap="square" lIns="91440" tIns="45720" rIns="91440" bIns="45720" anchor="t">
            <a:spAutoFit/>
          </a:bodyPr>
          <a:lstStyle/>
          <a:p>
            <a:pPr algn="ctr" defTabSz="685800">
              <a:buClr>
                <a:srgbClr val="000000"/>
              </a:buClr>
              <a:defRPr/>
            </a:pPr>
            <a:r>
              <a:rPr lang="en-US" sz="1500" b="1" kern="0">
                <a:solidFill>
                  <a:srgbClr val="000000"/>
                </a:solidFill>
                <a:effectLst>
                  <a:outerShdw blurRad="38100" dist="38100" dir="2700000" algn="tl">
                    <a:srgbClr val="000000">
                      <a:alpha val="43137"/>
                    </a:srgbClr>
                  </a:outerShdw>
                </a:effectLst>
                <a:latin typeface="Lato"/>
                <a:ea typeface="Lato"/>
                <a:cs typeface="Arial"/>
                <a:sym typeface="Arial"/>
              </a:rPr>
              <a:t>OPERANDUM </a:t>
            </a:r>
            <a:endParaRPr lang="en-US">
              <a:latin typeface="Lato"/>
              <a:ea typeface="Lato"/>
              <a:cs typeface="Lato"/>
            </a:endParaRPr>
          </a:p>
          <a:p>
            <a:pPr algn="ctr" defTabSz="685800">
              <a:buClr>
                <a:srgbClr val="000000"/>
              </a:buClr>
              <a:defRPr/>
            </a:pPr>
            <a:r>
              <a:rPr lang="en-US" sz="1500" b="1" kern="0">
                <a:solidFill>
                  <a:srgbClr val="000000"/>
                </a:solidFill>
                <a:effectLst>
                  <a:outerShdw blurRad="38100" dist="38100" dir="2700000" algn="tl">
                    <a:srgbClr val="000000">
                      <a:alpha val="43137"/>
                    </a:srgbClr>
                  </a:outerShdw>
                </a:effectLst>
                <a:latin typeface="Lato"/>
                <a:ea typeface="Lato"/>
                <a:cs typeface="Arial"/>
                <a:sym typeface="Arial"/>
              </a:rPr>
              <a:t>Data methodology</a:t>
            </a:r>
            <a:endParaRPr lang="en-US" sz="1500" b="1" kern="0" err="1">
              <a:solidFill>
                <a:srgbClr val="000000"/>
              </a:solidFill>
              <a:effectLst>
                <a:outerShdw blurRad="38100" dist="38100" dir="2700000" algn="tl">
                  <a:srgbClr val="000000">
                    <a:alpha val="43137"/>
                  </a:srgbClr>
                </a:outerShdw>
              </a:effectLst>
              <a:latin typeface="Lato"/>
              <a:ea typeface="Lato"/>
              <a:cs typeface="Arial"/>
            </a:endParaRPr>
          </a:p>
        </p:txBody>
      </p:sp>
      <p:sp>
        <p:nvSpPr>
          <p:cNvPr id="30" name="Rectangle 29">
            <a:extLst>
              <a:ext uri="{FF2B5EF4-FFF2-40B4-BE49-F238E27FC236}">
                <a16:creationId xmlns:a16="http://schemas.microsoft.com/office/drawing/2014/main" id="{5C46C9BF-D5DA-9649-A9AB-9E4E0AC6485F}"/>
              </a:ext>
            </a:extLst>
          </p:cNvPr>
          <p:cNvSpPr/>
          <p:nvPr/>
        </p:nvSpPr>
        <p:spPr>
          <a:xfrm>
            <a:off x="879019" y="4301217"/>
            <a:ext cx="1552576" cy="424543"/>
          </a:xfrm>
          <a:prstGeom prst="rect">
            <a:avLst/>
          </a:prstGeom>
          <a:noFill/>
          <a:ln w="28575">
            <a:solidFill>
              <a:srgbClr val="FF8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7FFF3C8C-CD99-600F-A1A9-B6DEB8B885BB}"/>
              </a:ext>
            </a:extLst>
          </p:cNvPr>
          <p:cNvSpPr/>
          <p:nvPr/>
        </p:nvSpPr>
        <p:spPr>
          <a:xfrm>
            <a:off x="879018" y="3750127"/>
            <a:ext cx="1552576" cy="424543"/>
          </a:xfrm>
          <a:prstGeom prst="rect">
            <a:avLst/>
          </a:prstGeom>
          <a:noFill/>
          <a:ln w="28575">
            <a:solidFill>
              <a:srgbClr val="FF8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0B8430D7-D3A9-2AED-915A-A7B8F84DFECD}"/>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12</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551093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err="1">
                <a:solidFill>
                  <a:schemeClr val="bg1"/>
                </a:solidFill>
                <a:latin typeface="Lato"/>
                <a:ea typeface="Lato"/>
                <a:cs typeface="Lato"/>
              </a:rPr>
              <a:t>NbS</a:t>
            </a:r>
            <a:r>
              <a:rPr lang="en-GB" sz="3200" b="1" dirty="0">
                <a:solidFill>
                  <a:schemeClr val="bg1"/>
                </a:solidFill>
                <a:latin typeface="Lato"/>
                <a:ea typeface="Lato"/>
                <a:cs typeface="Lato"/>
              </a:rPr>
              <a:t> metadata </a:t>
            </a:r>
            <a:endParaRPr lang="en-GB" sz="32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4" name="TextBox 43">
            <a:extLst>
              <a:ext uri="{FF2B5EF4-FFF2-40B4-BE49-F238E27FC236}">
                <a16:creationId xmlns:a16="http://schemas.microsoft.com/office/drawing/2014/main" id="{0B8430D7-D3A9-2AED-915A-A7B8F84DFECD}"/>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13</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40" name="Picture 39">
            <a:extLst>
              <a:ext uri="{FF2B5EF4-FFF2-40B4-BE49-F238E27FC236}">
                <a16:creationId xmlns:a16="http://schemas.microsoft.com/office/drawing/2014/main" id="{2FE70DA7-0984-D47A-FB36-A932E1BEC52B}"/>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51228" y="1045099"/>
            <a:ext cx="5042517" cy="2089894"/>
          </a:xfrm>
          <a:prstGeom prst="rect">
            <a:avLst/>
          </a:prstGeom>
        </p:spPr>
      </p:pic>
      <p:pic>
        <p:nvPicPr>
          <p:cNvPr id="41" name="Picture 40">
            <a:extLst>
              <a:ext uri="{FF2B5EF4-FFF2-40B4-BE49-F238E27FC236}">
                <a16:creationId xmlns:a16="http://schemas.microsoft.com/office/drawing/2014/main" id="{D6E2014F-57E6-24C1-8A82-9D43F74C3F0A}"/>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533178" y="3136733"/>
            <a:ext cx="3667225" cy="3064794"/>
          </a:xfrm>
          <a:prstGeom prst="rect">
            <a:avLst/>
          </a:prstGeom>
        </p:spPr>
      </p:pic>
      <p:pic>
        <p:nvPicPr>
          <p:cNvPr id="38" name="Picture 37">
            <a:extLst>
              <a:ext uri="{FF2B5EF4-FFF2-40B4-BE49-F238E27FC236}">
                <a16:creationId xmlns:a16="http://schemas.microsoft.com/office/drawing/2014/main" id="{BBA91509-0302-48C4-9FBA-D7F60D177407}"/>
              </a:ext>
            </a:extLst>
          </p:cNvPr>
          <p:cNvPicPr>
            <a:picLocks noChangeAspect="1"/>
          </p:cNvPicPr>
          <p:nvPr/>
        </p:nvPicPr>
        <p:blipFill rotWithShape="1">
          <a:blip r:embed="rId7">
            <a:extLst>
              <a:ext uri="{28A0092B-C50C-407E-A947-70E740481C1C}">
                <a14:useLocalDpi xmlns:a14="http://schemas.microsoft.com/office/drawing/2010/main"/>
              </a:ext>
            </a:extLst>
          </a:blip>
          <a:srcRect t="5123"/>
          <a:stretch/>
        </p:blipFill>
        <p:spPr>
          <a:xfrm>
            <a:off x="5784262" y="1415580"/>
            <a:ext cx="2974705" cy="4339684"/>
          </a:xfrm>
          <a:prstGeom prst="rect">
            <a:avLst/>
          </a:prstGeom>
        </p:spPr>
      </p:pic>
      <p:pic>
        <p:nvPicPr>
          <p:cNvPr id="39" name="Picture 38">
            <a:extLst>
              <a:ext uri="{FF2B5EF4-FFF2-40B4-BE49-F238E27FC236}">
                <a16:creationId xmlns:a16="http://schemas.microsoft.com/office/drawing/2014/main" id="{3C3FCE58-196B-CB86-484A-266772A04F75}"/>
              </a:ext>
            </a:extLst>
          </p:cNvPr>
          <p:cNvPicPr>
            <a:picLocks noChangeAspect="1"/>
          </p:cNvPicPr>
          <p:nvPr/>
        </p:nvPicPr>
        <p:blipFill rotWithShape="1">
          <a:blip r:embed="rId8">
            <a:extLst>
              <a:ext uri="{28A0092B-C50C-407E-A947-70E740481C1C}">
                <a14:useLocalDpi xmlns:a14="http://schemas.microsoft.com/office/drawing/2010/main"/>
              </a:ext>
            </a:extLst>
          </a:blip>
          <a:srcRect l="3981"/>
          <a:stretch/>
        </p:blipFill>
        <p:spPr>
          <a:xfrm>
            <a:off x="8965814" y="1615310"/>
            <a:ext cx="3059009" cy="385032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Arrow: Right 3">
            <a:extLst>
              <a:ext uri="{FF2B5EF4-FFF2-40B4-BE49-F238E27FC236}">
                <a16:creationId xmlns:a16="http://schemas.microsoft.com/office/drawing/2014/main" id="{8EC6D589-F806-988F-FE9F-725A37AC1C22}"/>
              </a:ext>
            </a:extLst>
          </p:cNvPr>
          <p:cNvSpPr/>
          <p:nvPr/>
        </p:nvSpPr>
        <p:spPr>
          <a:xfrm>
            <a:off x="5252781" y="3486150"/>
            <a:ext cx="468085" cy="326572"/>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800"/>
          </a:p>
        </p:txBody>
      </p:sp>
    </p:spTree>
    <p:extLst>
      <p:ext uri="{BB962C8B-B14F-4D97-AF65-F5344CB8AC3E}">
        <p14:creationId xmlns:p14="http://schemas.microsoft.com/office/powerpoint/2010/main" val="3466741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1524000" y="6416276"/>
            <a:ext cx="9144000" cy="449263"/>
          </a:xfrm>
          <a:prstGeom prst="rect">
            <a:avLst/>
          </a:prstGeom>
          <a:solidFill>
            <a:srgbClr val="34C4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solidFill>
                <a:srgbClr val="34C4F2"/>
              </a:solidFill>
            </a:endParaRPr>
          </a:p>
        </p:txBody>
      </p:sp>
      <p:pic>
        <p:nvPicPr>
          <p:cNvPr id="17" name="Picture 16"/>
          <p:cNvPicPr/>
          <p:nvPr/>
        </p:nvPicPr>
        <p:blipFill>
          <a:blip r:embed="rId3" cstate="print">
            <a:extLst>
              <a:ext uri="{28A0092B-C50C-407E-A947-70E740481C1C}">
                <a14:useLocalDpi xmlns:a14="http://schemas.microsoft.com/office/drawing/2010/main"/>
              </a:ext>
            </a:extLst>
          </a:blip>
          <a:srcRect/>
          <a:stretch>
            <a:fillRect/>
          </a:stretch>
        </p:blipFill>
        <p:spPr bwMode="auto">
          <a:xfrm>
            <a:off x="1792468" y="6491364"/>
            <a:ext cx="447675" cy="299085"/>
          </a:xfrm>
          <a:prstGeom prst="rect">
            <a:avLst/>
          </a:prstGeom>
          <a:noFill/>
        </p:spPr>
      </p:pic>
      <p:sp>
        <p:nvSpPr>
          <p:cNvPr id="18" name="TextBox 17"/>
          <p:cNvSpPr txBox="1"/>
          <p:nvPr/>
        </p:nvSpPr>
        <p:spPr>
          <a:xfrm>
            <a:off x="2240143" y="6482316"/>
            <a:ext cx="1495425" cy="338554"/>
          </a:xfrm>
          <a:prstGeom prst="rect">
            <a:avLst/>
          </a:prstGeom>
          <a:noFill/>
        </p:spPr>
        <p:txBody>
          <a:bodyPr wrap="square" rtlCol="0">
            <a:spAutoFit/>
          </a:bodyPr>
          <a:lstStyle/>
          <a:p>
            <a:r>
              <a:rPr lang="en-US" sz="800">
                <a:solidFill>
                  <a:schemeClr val="bg1"/>
                </a:solidFill>
              </a:rPr>
              <a:t>EU funded project</a:t>
            </a:r>
            <a:br>
              <a:rPr lang="en-US" sz="800">
                <a:solidFill>
                  <a:schemeClr val="bg1"/>
                </a:solidFill>
              </a:rPr>
            </a:br>
            <a:r>
              <a:rPr lang="en-GB" sz="800">
                <a:solidFill>
                  <a:schemeClr val="bg1"/>
                </a:solidFill>
                <a:latin typeface="Calibri" panose="020F0502020204030204" pitchFamily="34" charset="0"/>
                <a:cs typeface="Arial" panose="020B0604020202020204" pitchFamily="34" charset="0"/>
              </a:rPr>
              <a:t>GA no. </a:t>
            </a:r>
            <a:r>
              <a:rPr lang="en-GB" sz="800">
                <a:solidFill>
                  <a:schemeClr val="bg1"/>
                </a:solidFill>
                <a:effectLst/>
                <a:latin typeface="Calibri" panose="020F0502020204030204" pitchFamily="34" charset="0"/>
                <a:ea typeface="Times New Roman" panose="02020603050405020304" pitchFamily="18" charset="0"/>
                <a:cs typeface="Arial" panose="020B0604020202020204" pitchFamily="34" charset="0"/>
              </a:rPr>
              <a:t>776848</a:t>
            </a:r>
            <a:endParaRPr lang="nl-NL" sz="800">
              <a:solidFill>
                <a:schemeClr val="bg1"/>
              </a:solidFill>
            </a:endParaRPr>
          </a:p>
        </p:txBody>
      </p:sp>
      <p:sp>
        <p:nvSpPr>
          <p:cNvPr id="23" name="Slide Number Placeholder 22"/>
          <p:cNvSpPr>
            <a:spLocks noGrp="1"/>
          </p:cNvSpPr>
          <p:nvPr>
            <p:ph type="sldNum" sz="quarter" idx="12"/>
          </p:nvPr>
        </p:nvSpPr>
        <p:spPr>
          <a:xfrm>
            <a:off x="8429625" y="6470758"/>
            <a:ext cx="2057400" cy="365125"/>
          </a:xfrm>
        </p:spPr>
        <p:txBody>
          <a:bodyPr/>
          <a:lstStyle/>
          <a:p>
            <a:fld id="{97A28CC0-ECC0-4723-BB98-2D6374AFB5F7}" type="slidenum">
              <a:rPr lang="nl-NL" smtClean="0">
                <a:solidFill>
                  <a:schemeClr val="bg1"/>
                </a:solidFill>
              </a:rPr>
              <a:t>14</a:t>
            </a:fld>
            <a:endParaRPr lang="nl-NL">
              <a:solidFill>
                <a:schemeClr val="bg1"/>
              </a:solidFill>
            </a:endParaRPr>
          </a:p>
        </p:txBody>
      </p:sp>
      <p:sp>
        <p:nvSpPr>
          <p:cNvPr id="2" name="Rectangle 3">
            <a:extLst>
              <a:ext uri="{FF2B5EF4-FFF2-40B4-BE49-F238E27FC236}">
                <a16:creationId xmlns:a16="http://schemas.microsoft.com/office/drawing/2014/main" id="{A65E1594-CCBB-59E4-490C-107FE4A8E8ED}"/>
              </a:ext>
            </a:extLst>
          </p:cNvPr>
          <p:cNvSpPr txBox="1">
            <a:spLocks noChangeArrowheads="1"/>
          </p:cNvSpPr>
          <p:nvPr/>
        </p:nvSpPr>
        <p:spPr bwMode="auto">
          <a:xfrm>
            <a:off x="2750957" y="32383"/>
            <a:ext cx="7353613" cy="1008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spcBef>
                <a:spcPts val="0"/>
              </a:spcBef>
              <a:buFont typeface="Wingdings" pitchFamily="2" charset="2"/>
              <a:buNone/>
            </a:pPr>
            <a:r>
              <a:rPr lang="en-GB" altLang="it-IT" sz="2800" b="1" err="1">
                <a:solidFill>
                  <a:srgbClr val="34C4F2"/>
                </a:solidFill>
                <a:latin typeface="Arial" panose="020B0604020202020204" pitchFamily="34" charset="0"/>
                <a:cs typeface="Arial" panose="020B0604020202020204" pitchFamily="34" charset="0"/>
              </a:rPr>
              <a:t>GeoIKP</a:t>
            </a:r>
            <a:r>
              <a:rPr lang="en-GB" altLang="it-IT" sz="2800" b="1">
                <a:solidFill>
                  <a:srgbClr val="34C4F2"/>
                </a:solidFill>
                <a:latin typeface="Arial" panose="020B0604020202020204" pitchFamily="34" charset="0"/>
                <a:cs typeface="Arial" panose="020B0604020202020204" pitchFamily="34" charset="0"/>
              </a:rPr>
              <a:t> Overview</a:t>
            </a:r>
          </a:p>
        </p:txBody>
      </p:sp>
      <p:sp>
        <p:nvSpPr>
          <p:cNvPr id="7" name="TextBox 6">
            <a:extLst>
              <a:ext uri="{FF2B5EF4-FFF2-40B4-BE49-F238E27FC236}">
                <a16:creationId xmlns:a16="http://schemas.microsoft.com/office/drawing/2014/main" id="{22A6B4E7-B2FE-DFDB-2298-56B8E962AF4B}"/>
              </a:ext>
            </a:extLst>
          </p:cNvPr>
          <p:cNvSpPr txBox="1"/>
          <p:nvPr/>
        </p:nvSpPr>
        <p:spPr>
          <a:xfrm>
            <a:off x="179759" y="5763488"/>
            <a:ext cx="2062144" cy="830997"/>
          </a:xfrm>
          <a:prstGeom prst="rect">
            <a:avLst/>
          </a:prstGeom>
          <a:noFill/>
        </p:spPr>
        <p:txBody>
          <a:bodyPr wrap="square" lIns="91440" tIns="45720" rIns="91440" bIns="45720" rtlCol="0" anchor="t">
            <a:spAutoFit/>
          </a:bodyPr>
          <a:lstStyle/>
          <a:p>
            <a:pPr algn="ctr"/>
            <a:r>
              <a:rPr lang="en-US" sz="2400" b="1">
                <a:latin typeface="Lato"/>
                <a:ea typeface="Lato"/>
                <a:cs typeface="Lato"/>
              </a:rPr>
              <a:t>10+ Tools </a:t>
            </a:r>
            <a:endParaRPr lang="en-US" sz="2400">
              <a:latin typeface="Lato"/>
              <a:ea typeface="Lato"/>
              <a:cs typeface="Lato"/>
            </a:endParaRPr>
          </a:p>
          <a:p>
            <a:pPr algn="ctr"/>
            <a:endParaRPr lang="en-US" sz="2400" b="1">
              <a:solidFill>
                <a:srgbClr val="325491"/>
              </a:solidFill>
            </a:endParaRPr>
          </a:p>
        </p:txBody>
      </p:sp>
      <p:cxnSp>
        <p:nvCxnSpPr>
          <p:cNvPr id="11" name="Straight Connector 10">
            <a:extLst>
              <a:ext uri="{FF2B5EF4-FFF2-40B4-BE49-F238E27FC236}">
                <a16:creationId xmlns:a16="http://schemas.microsoft.com/office/drawing/2014/main" id="{2E88D415-1B58-AE6C-FEEF-3F028422AF3C}"/>
              </a:ext>
            </a:extLst>
          </p:cNvPr>
          <p:cNvCxnSpPr>
            <a:cxnSpLocks/>
          </p:cNvCxnSpPr>
          <p:nvPr/>
        </p:nvCxnSpPr>
        <p:spPr>
          <a:xfrm>
            <a:off x="3421380" y="1363162"/>
            <a:ext cx="0" cy="2762540"/>
          </a:xfrm>
          <a:prstGeom prst="line">
            <a:avLst/>
          </a:prstGeom>
          <a:ln w="76200">
            <a:solidFill>
              <a:srgbClr val="325491"/>
            </a:solidFill>
          </a:ln>
        </p:spPr>
        <p:style>
          <a:lnRef idx="1">
            <a:schemeClr val="accent1"/>
          </a:lnRef>
          <a:fillRef idx="0">
            <a:schemeClr val="accent1"/>
          </a:fillRef>
          <a:effectRef idx="0">
            <a:schemeClr val="accent1"/>
          </a:effectRef>
          <a:fontRef idx="minor">
            <a:schemeClr val="tx1"/>
          </a:fontRef>
        </p:style>
      </p:cxnSp>
      <p:sp>
        <p:nvSpPr>
          <p:cNvPr id="75" name="Oval 74">
            <a:extLst>
              <a:ext uri="{FF2B5EF4-FFF2-40B4-BE49-F238E27FC236}">
                <a16:creationId xmlns:a16="http://schemas.microsoft.com/office/drawing/2014/main" id="{7E0A8993-135F-54C1-48DD-7D5C6B832797}"/>
              </a:ext>
            </a:extLst>
          </p:cNvPr>
          <p:cNvSpPr>
            <a:spLocks noChangeAspect="1"/>
          </p:cNvSpPr>
          <p:nvPr/>
        </p:nvSpPr>
        <p:spPr>
          <a:xfrm>
            <a:off x="7572828" y="3722961"/>
            <a:ext cx="233889" cy="225351"/>
          </a:xfrm>
          <a:prstGeom prst="ellipse">
            <a:avLst/>
          </a:prstGeom>
          <a:solidFill>
            <a:srgbClr val="325491"/>
          </a:solidFill>
          <a:ln>
            <a:solidFill>
              <a:srgbClr val="C8EBFA"/>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x-none" sz="1350"/>
          </a:p>
        </p:txBody>
      </p:sp>
      <p:sp>
        <p:nvSpPr>
          <p:cNvPr id="175" name="Oval 174">
            <a:extLst>
              <a:ext uri="{FF2B5EF4-FFF2-40B4-BE49-F238E27FC236}">
                <a16:creationId xmlns:a16="http://schemas.microsoft.com/office/drawing/2014/main" id="{867A6BCB-B3AA-D19A-8A9B-B7AA2F3F49B0}"/>
              </a:ext>
            </a:extLst>
          </p:cNvPr>
          <p:cNvSpPr>
            <a:spLocks noChangeAspect="1"/>
          </p:cNvSpPr>
          <p:nvPr/>
        </p:nvSpPr>
        <p:spPr>
          <a:xfrm>
            <a:off x="8349278" y="3252351"/>
            <a:ext cx="175914" cy="169490"/>
          </a:xfrm>
          <a:prstGeom prst="ellipse">
            <a:avLst/>
          </a:prstGeom>
          <a:solidFill>
            <a:srgbClr val="325491"/>
          </a:solidFill>
          <a:ln>
            <a:solidFill>
              <a:srgbClr val="C8EBFA"/>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x-none" sz="1350"/>
          </a:p>
        </p:txBody>
      </p:sp>
      <p:sp>
        <p:nvSpPr>
          <p:cNvPr id="177" name="Oval 176">
            <a:extLst>
              <a:ext uri="{FF2B5EF4-FFF2-40B4-BE49-F238E27FC236}">
                <a16:creationId xmlns:a16="http://schemas.microsoft.com/office/drawing/2014/main" id="{B3F3667B-18F8-4E00-3733-AE60B58E23FD}"/>
              </a:ext>
            </a:extLst>
          </p:cNvPr>
          <p:cNvSpPr>
            <a:spLocks noChangeAspect="1"/>
          </p:cNvSpPr>
          <p:nvPr/>
        </p:nvSpPr>
        <p:spPr>
          <a:xfrm>
            <a:off x="8153664" y="3408337"/>
            <a:ext cx="175914" cy="169490"/>
          </a:xfrm>
          <a:prstGeom prst="ellipse">
            <a:avLst/>
          </a:prstGeom>
          <a:solidFill>
            <a:srgbClr val="325491"/>
          </a:solidFill>
          <a:ln>
            <a:solidFill>
              <a:srgbClr val="C8EBFA"/>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x-none" sz="1350"/>
          </a:p>
        </p:txBody>
      </p:sp>
      <p:sp>
        <p:nvSpPr>
          <p:cNvPr id="20" name="Shape 19">
            <a:extLst>
              <a:ext uri="{FF2B5EF4-FFF2-40B4-BE49-F238E27FC236}">
                <a16:creationId xmlns:a16="http://schemas.microsoft.com/office/drawing/2014/main" id="{E7AA14F2-9699-1475-CFE5-182B9BC02FBF}"/>
              </a:ext>
            </a:extLst>
          </p:cNvPr>
          <p:cNvSpPr/>
          <p:nvPr/>
        </p:nvSpPr>
        <p:spPr>
          <a:xfrm rot="10800000">
            <a:off x="2326976" y="382238"/>
            <a:ext cx="9299634" cy="5743571"/>
          </a:xfrm>
          <a:prstGeom prst="swooshArrow">
            <a:avLst>
              <a:gd name="adj1" fmla="val 15463"/>
              <a:gd name="adj2" fmla="val 16465"/>
            </a:avLst>
          </a:prstGeom>
          <a:solidFill>
            <a:srgbClr val="34C4F2"/>
          </a:solid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sz="1350"/>
          </a:p>
        </p:txBody>
      </p:sp>
      <p:sp>
        <p:nvSpPr>
          <p:cNvPr id="183" name="Rectangle 182">
            <a:extLst>
              <a:ext uri="{FF2B5EF4-FFF2-40B4-BE49-F238E27FC236}">
                <a16:creationId xmlns:a16="http://schemas.microsoft.com/office/drawing/2014/main" id="{E38EDEB6-AC86-CEC9-B7E0-C9172BEE9D2F}"/>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187" name="Group 186">
            <a:extLst>
              <a:ext uri="{FF2B5EF4-FFF2-40B4-BE49-F238E27FC236}">
                <a16:creationId xmlns:a16="http://schemas.microsoft.com/office/drawing/2014/main" id="{150B8CCA-B0C3-46DC-366B-57CA62C28C16}"/>
              </a:ext>
            </a:extLst>
          </p:cNvPr>
          <p:cNvGrpSpPr/>
          <p:nvPr/>
        </p:nvGrpSpPr>
        <p:grpSpPr>
          <a:xfrm>
            <a:off x="9938654" y="6352565"/>
            <a:ext cx="2141003" cy="464738"/>
            <a:chOff x="266045" y="6130130"/>
            <a:chExt cx="2431435" cy="525217"/>
          </a:xfrm>
        </p:grpSpPr>
        <p:pic>
          <p:nvPicPr>
            <p:cNvPr id="185" name="Picture 184">
              <a:extLst>
                <a:ext uri="{FF2B5EF4-FFF2-40B4-BE49-F238E27FC236}">
                  <a16:creationId xmlns:a16="http://schemas.microsoft.com/office/drawing/2014/main" id="{B10C09F6-8CA1-6114-1EF3-C51182B99423}"/>
                </a:ext>
              </a:extLst>
            </p:cNvPr>
            <p:cNvPicPr/>
            <p:nvPr/>
          </p:nvPicPr>
          <p:blipFill>
            <a:blip r:embed="rId3"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86" name="TextBox 185">
              <a:extLst>
                <a:ext uri="{FF2B5EF4-FFF2-40B4-BE49-F238E27FC236}">
                  <a16:creationId xmlns:a16="http://schemas.microsoft.com/office/drawing/2014/main" id="{E1E44275-CCA0-7E11-B863-7B7733C5EFCA}"/>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189" name="TextBox 188">
            <a:extLst>
              <a:ext uri="{FF2B5EF4-FFF2-40B4-BE49-F238E27FC236}">
                <a16:creationId xmlns:a16="http://schemas.microsoft.com/office/drawing/2014/main" id="{98F310D9-DB70-65ED-5488-6FDDBCE5744E}"/>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14</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91" name="Rectangle 190">
            <a:extLst>
              <a:ext uri="{FF2B5EF4-FFF2-40B4-BE49-F238E27FC236}">
                <a16:creationId xmlns:a16="http://schemas.microsoft.com/office/drawing/2014/main" id="{3059A1B1-FBDA-5B08-058E-F05E9C3ABDE2}"/>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93" name="Picture 192" descr="Logo&#10;&#10;Description automatically generated">
            <a:extLst>
              <a:ext uri="{FF2B5EF4-FFF2-40B4-BE49-F238E27FC236}">
                <a16:creationId xmlns:a16="http://schemas.microsoft.com/office/drawing/2014/main" id="{626E3A7E-B12C-1EED-BC21-A3D41300E289}"/>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195" name="TextBox 194">
            <a:extLst>
              <a:ext uri="{FF2B5EF4-FFF2-40B4-BE49-F238E27FC236}">
                <a16:creationId xmlns:a16="http://schemas.microsoft.com/office/drawing/2014/main" id="{27B971BC-8C98-1474-29D2-362F8EA1B3ED}"/>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Overview  of tools &amp; functionalities</a:t>
            </a:r>
            <a:endParaRPr lang="en-GB" sz="3200" b="1">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nvGrpSpPr>
          <p:cNvPr id="13" name="Group 12">
            <a:extLst>
              <a:ext uri="{FF2B5EF4-FFF2-40B4-BE49-F238E27FC236}">
                <a16:creationId xmlns:a16="http://schemas.microsoft.com/office/drawing/2014/main" id="{47FAD53A-6CA4-3161-0CA4-50B08EDB8FF6}"/>
              </a:ext>
            </a:extLst>
          </p:cNvPr>
          <p:cNvGrpSpPr/>
          <p:nvPr/>
        </p:nvGrpSpPr>
        <p:grpSpPr>
          <a:xfrm>
            <a:off x="3732045" y="4778019"/>
            <a:ext cx="5613507" cy="1189323"/>
            <a:chOff x="3732045" y="4778019"/>
            <a:chExt cx="5613507" cy="1189323"/>
          </a:xfrm>
        </p:grpSpPr>
        <p:grpSp>
          <p:nvGrpSpPr>
            <p:cNvPr id="173" name="Group 172">
              <a:extLst>
                <a:ext uri="{FF2B5EF4-FFF2-40B4-BE49-F238E27FC236}">
                  <a16:creationId xmlns:a16="http://schemas.microsoft.com/office/drawing/2014/main" id="{57F93909-024D-C131-8CFE-33C59622AB87}"/>
                </a:ext>
              </a:extLst>
            </p:cNvPr>
            <p:cNvGrpSpPr/>
            <p:nvPr/>
          </p:nvGrpSpPr>
          <p:grpSpPr>
            <a:xfrm>
              <a:off x="3732045" y="4778019"/>
              <a:ext cx="1840162" cy="1149349"/>
              <a:chOff x="6755473" y="3870919"/>
              <a:chExt cx="2453549" cy="1532465"/>
            </a:xfrm>
          </p:grpSpPr>
          <p:grpSp>
            <p:nvGrpSpPr>
              <p:cNvPr id="169" name="Group 168">
                <a:extLst>
                  <a:ext uri="{FF2B5EF4-FFF2-40B4-BE49-F238E27FC236}">
                    <a16:creationId xmlns:a16="http://schemas.microsoft.com/office/drawing/2014/main" id="{F2802D5E-AAD6-947E-C0EA-E42021D21704}"/>
                  </a:ext>
                </a:extLst>
              </p:cNvPr>
              <p:cNvGrpSpPr/>
              <p:nvPr/>
            </p:nvGrpSpPr>
            <p:grpSpPr>
              <a:xfrm>
                <a:off x="6762613" y="4121435"/>
                <a:ext cx="2446409" cy="1281949"/>
                <a:chOff x="3717560" y="4644833"/>
                <a:chExt cx="2446409" cy="1281949"/>
              </a:xfrm>
              <a:scene3d>
                <a:camera prst="orthographicFront">
                  <a:rot lat="1200000" lon="1800000" rev="0"/>
                </a:camera>
                <a:lightRig rig="threePt" dir="t"/>
              </a:scene3d>
            </p:grpSpPr>
            <p:pic>
              <p:nvPicPr>
                <p:cNvPr id="171" name="Picture 170">
                  <a:extLst>
                    <a:ext uri="{FF2B5EF4-FFF2-40B4-BE49-F238E27FC236}">
                      <a16:creationId xmlns:a16="http://schemas.microsoft.com/office/drawing/2014/main" id="{C7981898-0103-851F-6B54-44378B32E6B5}"/>
                    </a:ext>
                  </a:extLst>
                </p:cNvPr>
                <p:cNvPicPr>
                  <a:picLocks noChangeAspect="1"/>
                </p:cNvPicPr>
                <p:nvPr/>
              </p:nvPicPr>
              <p:blipFill>
                <a:blip r:embed="rId5"/>
                <a:stretch>
                  <a:fillRect/>
                </a:stretch>
              </p:blipFill>
              <p:spPr>
                <a:xfrm>
                  <a:off x="3717560" y="4644833"/>
                  <a:ext cx="2446409" cy="1281949"/>
                </a:xfrm>
                <a:prstGeom prst="rect">
                  <a:avLst/>
                </a:prstGeom>
                <a:ln>
                  <a:solidFill>
                    <a:srgbClr val="325491"/>
                  </a:solidFill>
                </a:ln>
              </p:spPr>
            </p:pic>
            <p:pic>
              <p:nvPicPr>
                <p:cNvPr id="172" name="Picture 171">
                  <a:extLst>
                    <a:ext uri="{FF2B5EF4-FFF2-40B4-BE49-F238E27FC236}">
                      <a16:creationId xmlns:a16="http://schemas.microsoft.com/office/drawing/2014/main" id="{1F5A736B-0D36-8FBC-BBCA-1F54F76B0539}"/>
                    </a:ext>
                  </a:extLst>
                </p:cNvPr>
                <p:cNvPicPr>
                  <a:picLocks noChangeAspect="1"/>
                </p:cNvPicPr>
                <p:nvPr/>
              </p:nvPicPr>
              <p:blipFill>
                <a:blip r:embed="rId6"/>
                <a:stretch>
                  <a:fillRect/>
                </a:stretch>
              </p:blipFill>
              <p:spPr>
                <a:xfrm>
                  <a:off x="3725139" y="4645073"/>
                  <a:ext cx="2438830" cy="457240"/>
                </a:xfrm>
                <a:prstGeom prst="rect">
                  <a:avLst/>
                </a:prstGeom>
              </p:spPr>
            </p:pic>
          </p:grpSp>
          <p:sp>
            <p:nvSpPr>
              <p:cNvPr id="170" name="Oval 169">
                <a:extLst>
                  <a:ext uri="{FF2B5EF4-FFF2-40B4-BE49-F238E27FC236}">
                    <a16:creationId xmlns:a16="http://schemas.microsoft.com/office/drawing/2014/main" id="{B6BFB0FB-BD40-2F27-451B-3D0203956741}"/>
                  </a:ext>
                </a:extLst>
              </p:cNvPr>
              <p:cNvSpPr>
                <a:spLocks noChangeAspect="1"/>
              </p:cNvSpPr>
              <p:nvPr/>
            </p:nvSpPr>
            <p:spPr>
              <a:xfrm>
                <a:off x="6755473" y="3870919"/>
                <a:ext cx="348288" cy="335574"/>
              </a:xfrm>
              <a:prstGeom prst="ellipse">
                <a:avLst/>
              </a:prstGeom>
              <a:solidFill>
                <a:srgbClr val="325491"/>
              </a:solidFill>
              <a:ln>
                <a:solidFill>
                  <a:srgbClr val="C8EBFA"/>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x-none" sz="1350"/>
              </a:p>
            </p:txBody>
          </p:sp>
        </p:grpSp>
        <p:sp>
          <p:nvSpPr>
            <p:cNvPr id="207" name="TextBox 206">
              <a:extLst>
                <a:ext uri="{FF2B5EF4-FFF2-40B4-BE49-F238E27FC236}">
                  <a16:creationId xmlns:a16="http://schemas.microsoft.com/office/drawing/2014/main" id="{94B737FB-9037-FADD-0D05-0F1F5BB1237D}"/>
                </a:ext>
              </a:extLst>
            </p:cNvPr>
            <p:cNvSpPr txBox="1"/>
            <p:nvPr/>
          </p:nvSpPr>
          <p:spPr>
            <a:xfrm>
              <a:off x="5433494" y="5464897"/>
              <a:ext cx="3912058" cy="502445"/>
            </a:xfrm>
            <a:prstGeom prst="rect">
              <a:avLst/>
            </a:prstGeom>
            <a:noFill/>
          </p:spPr>
          <p:txBody>
            <a:bodyPr wrap="square" lIns="91440" tIns="45720" rIns="91440" bIns="45720" anchor="t">
              <a:spAutoFit/>
            </a:bodyPr>
            <a:lstStyle/>
            <a:p>
              <a:pPr>
                <a:lnSpc>
                  <a:spcPct val="107000"/>
                </a:lnSpc>
              </a:pPr>
              <a:r>
                <a:rPr lang="en-US" sz="1300" b="1" kern="0">
                  <a:latin typeface="Lato"/>
                  <a:cs typeface="Times New Roman"/>
                </a:rPr>
                <a:t>5.</a:t>
              </a:r>
              <a:r>
                <a:rPr lang="en-US" sz="1300" b="1" kern="0">
                  <a:solidFill>
                    <a:srgbClr val="FF8400"/>
                  </a:solidFill>
                  <a:latin typeface="Lato"/>
                  <a:cs typeface="Times New Roman"/>
                </a:rPr>
                <a:t> Select</a:t>
              </a:r>
              <a:r>
                <a:rPr lang="en-GB" sz="1300" kern="0">
                  <a:solidFill>
                    <a:srgbClr val="000000"/>
                  </a:solidFill>
                  <a:latin typeface="Lato"/>
                  <a:cs typeface="Times New Roman"/>
                </a:rPr>
                <a:t> the optimal NBS for your area</a:t>
              </a:r>
            </a:p>
            <a:p>
              <a:pPr>
                <a:lnSpc>
                  <a:spcPct val="107000"/>
                </a:lnSpc>
              </a:pPr>
              <a:r>
                <a:rPr lang="en-GB" sz="1300" kern="0">
                  <a:solidFill>
                    <a:srgbClr val="000000"/>
                  </a:solidFill>
                  <a:latin typeface="Lato"/>
                  <a:cs typeface="Times New Roman"/>
                </a:rPr>
                <a:t>(interactive pre-assessment tool)</a:t>
              </a:r>
              <a:endParaRPr lang="en-GB" sz="1300" kern="0">
                <a:solidFill>
                  <a:srgbClr val="000000"/>
                </a:solidFill>
                <a:latin typeface="Lato"/>
                <a:ea typeface="Lato"/>
                <a:cs typeface="Times New Roman"/>
              </a:endParaRPr>
            </a:p>
          </p:txBody>
        </p:sp>
      </p:grpSp>
      <p:pic>
        <p:nvPicPr>
          <p:cNvPr id="85" name="Picture 84">
            <a:extLst>
              <a:ext uri="{FF2B5EF4-FFF2-40B4-BE49-F238E27FC236}">
                <a16:creationId xmlns:a16="http://schemas.microsoft.com/office/drawing/2014/main" id="{EEFDFA2D-BF46-464A-B77F-11F18BC8095B}"/>
              </a:ext>
            </a:extLst>
          </p:cNvPr>
          <p:cNvPicPr>
            <a:picLocks noChangeAspect="1"/>
          </p:cNvPicPr>
          <p:nvPr/>
        </p:nvPicPr>
        <p:blipFill rotWithShape="1">
          <a:blip r:embed="rId7">
            <a:extLst>
              <a:ext uri="{28A0092B-C50C-407E-A947-70E740481C1C}">
                <a14:useLocalDpi xmlns:a14="http://schemas.microsoft.com/office/drawing/2010/main"/>
              </a:ext>
            </a:extLst>
          </a:blip>
          <a:srcRect b="-221"/>
          <a:stretch/>
        </p:blipFill>
        <p:spPr>
          <a:xfrm>
            <a:off x="-135662" y="4027252"/>
            <a:ext cx="2467286" cy="2280399"/>
          </a:xfrm>
          <a:prstGeom prst="rect">
            <a:avLst/>
          </a:prstGeom>
        </p:spPr>
      </p:pic>
      <p:sp>
        <p:nvSpPr>
          <p:cNvPr id="214" name="Rectangle 213">
            <a:extLst>
              <a:ext uri="{FF2B5EF4-FFF2-40B4-BE49-F238E27FC236}">
                <a16:creationId xmlns:a16="http://schemas.microsoft.com/office/drawing/2014/main" id="{B56AEBC4-5A2A-0723-4F0C-E8A0CF7D689F}"/>
              </a:ext>
            </a:extLst>
          </p:cNvPr>
          <p:cNvSpPr/>
          <p:nvPr/>
        </p:nvSpPr>
        <p:spPr>
          <a:xfrm>
            <a:off x="3222004" y="1216572"/>
            <a:ext cx="258576" cy="293404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A802B407-038D-E227-332E-51493FF2411B}"/>
              </a:ext>
            </a:extLst>
          </p:cNvPr>
          <p:cNvGrpSpPr/>
          <p:nvPr/>
        </p:nvGrpSpPr>
        <p:grpSpPr>
          <a:xfrm>
            <a:off x="879028" y="2897602"/>
            <a:ext cx="5491294" cy="1768898"/>
            <a:chOff x="879028" y="2897602"/>
            <a:chExt cx="5491294" cy="1768898"/>
          </a:xfrm>
        </p:grpSpPr>
        <p:grpSp>
          <p:nvGrpSpPr>
            <p:cNvPr id="79" name="Group 78">
              <a:extLst>
                <a:ext uri="{FF2B5EF4-FFF2-40B4-BE49-F238E27FC236}">
                  <a16:creationId xmlns:a16="http://schemas.microsoft.com/office/drawing/2014/main" id="{ECA3DCA3-EDE3-6AA4-1FCF-D8453DC361B9}"/>
                </a:ext>
              </a:extLst>
            </p:cNvPr>
            <p:cNvGrpSpPr/>
            <p:nvPr/>
          </p:nvGrpSpPr>
          <p:grpSpPr>
            <a:xfrm>
              <a:off x="4567907" y="3134944"/>
              <a:ext cx="1751237" cy="798867"/>
              <a:chOff x="6518457" y="4401051"/>
              <a:chExt cx="2200999" cy="845166"/>
            </a:xfrm>
          </p:grpSpPr>
          <p:pic>
            <p:nvPicPr>
              <p:cNvPr id="77" name="Picture 76" descr="A close up of a map&#10;&#10;Description automatically generated">
                <a:extLst>
                  <a:ext uri="{FF2B5EF4-FFF2-40B4-BE49-F238E27FC236}">
                    <a16:creationId xmlns:a16="http://schemas.microsoft.com/office/drawing/2014/main" id="{6730D8B9-1ED7-1285-010C-F57D332A1365}"/>
                  </a:ext>
                  <a:ext uri="{C183D7F6-B498-43B3-948B-1728B52AA6E4}">
                    <adec:decorative xmlns:adec="http://schemas.microsoft.com/office/drawing/2017/decorative" val="0"/>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6518457" y="4450925"/>
                <a:ext cx="2200999" cy="795292"/>
              </a:xfrm>
              <a:prstGeom prst="rect">
                <a:avLst/>
              </a:prstGeom>
              <a:ln>
                <a:solidFill>
                  <a:srgbClr val="325491"/>
                </a:solidFill>
              </a:ln>
              <a:scene3d>
                <a:camera prst="orthographicFront">
                  <a:rot lat="1200000" lon="1800000" rev="0"/>
                </a:camera>
                <a:lightRig rig="threePt" dir="t"/>
              </a:scene3d>
            </p:spPr>
          </p:pic>
          <p:pic>
            <p:nvPicPr>
              <p:cNvPr id="78" name="Picture 77" descr="Graphical user interface, website&#10;&#10;Description automatically generated">
                <a:extLst>
                  <a:ext uri="{FF2B5EF4-FFF2-40B4-BE49-F238E27FC236}">
                    <a16:creationId xmlns:a16="http://schemas.microsoft.com/office/drawing/2014/main" id="{42E1368D-9C26-BFC6-D055-E2DCD8BA6352}"/>
                  </a:ext>
                </a:extLst>
              </p:cNvPr>
              <p:cNvPicPr/>
              <p:nvPr/>
            </p:nvPicPr>
            <p:blipFill rotWithShape="1">
              <a:blip r:embed="rId9">
                <a:extLst>
                  <a:ext uri="{28A0092B-C50C-407E-A947-70E740481C1C}">
                    <a14:useLocalDpi xmlns:a14="http://schemas.microsoft.com/office/drawing/2010/main"/>
                  </a:ext>
                </a:extLst>
              </a:blip>
              <a:srcRect/>
              <a:stretch/>
            </p:blipFill>
            <p:spPr>
              <a:xfrm>
                <a:off x="6520387" y="4401051"/>
                <a:ext cx="2196000" cy="316141"/>
              </a:xfrm>
              <a:prstGeom prst="rect">
                <a:avLst/>
              </a:prstGeom>
              <a:scene3d>
                <a:camera prst="orthographicFront">
                  <a:rot lat="1200000" lon="1800000" rev="0"/>
                </a:camera>
                <a:lightRig rig="threePt" dir="t"/>
              </a:scene3d>
            </p:spPr>
          </p:pic>
        </p:grpSp>
        <p:grpSp>
          <p:nvGrpSpPr>
            <p:cNvPr id="90" name="Group 89">
              <a:extLst>
                <a:ext uri="{FF2B5EF4-FFF2-40B4-BE49-F238E27FC236}">
                  <a16:creationId xmlns:a16="http://schemas.microsoft.com/office/drawing/2014/main" id="{5E5D733B-D7F0-1223-75DC-A544D333AE72}"/>
                </a:ext>
              </a:extLst>
            </p:cNvPr>
            <p:cNvGrpSpPr/>
            <p:nvPr/>
          </p:nvGrpSpPr>
          <p:grpSpPr>
            <a:xfrm>
              <a:off x="3492702" y="3440342"/>
              <a:ext cx="1953134" cy="1015756"/>
              <a:chOff x="2721968" y="2784247"/>
              <a:chExt cx="2304488" cy="1082693"/>
            </a:xfrm>
          </p:grpSpPr>
          <p:pic>
            <p:nvPicPr>
              <p:cNvPr id="81" name="Picture 80">
                <a:extLst>
                  <a:ext uri="{FF2B5EF4-FFF2-40B4-BE49-F238E27FC236}">
                    <a16:creationId xmlns:a16="http://schemas.microsoft.com/office/drawing/2014/main" id="{54DDE5B1-602B-EB1F-18C7-9ED485E754E6}"/>
                  </a:ext>
                </a:extLst>
              </p:cNvPr>
              <p:cNvPicPr>
                <a:picLocks noChangeAspect="1"/>
              </p:cNvPicPr>
              <p:nvPr/>
            </p:nvPicPr>
            <p:blipFill>
              <a:blip r:embed="rId10"/>
              <a:stretch>
                <a:fillRect/>
              </a:stretch>
            </p:blipFill>
            <p:spPr>
              <a:xfrm>
                <a:off x="2859475" y="2921828"/>
                <a:ext cx="2141406" cy="518205"/>
              </a:xfrm>
              <a:prstGeom prst="rect">
                <a:avLst/>
              </a:prstGeom>
              <a:scene3d>
                <a:camera prst="orthographicFront">
                  <a:rot lat="1200000" lon="1800000" rev="0"/>
                </a:camera>
                <a:lightRig rig="threePt" dir="t"/>
              </a:scene3d>
            </p:spPr>
          </p:pic>
          <p:grpSp>
            <p:nvGrpSpPr>
              <p:cNvPr id="82" name="Group 81">
                <a:extLst>
                  <a:ext uri="{FF2B5EF4-FFF2-40B4-BE49-F238E27FC236}">
                    <a16:creationId xmlns:a16="http://schemas.microsoft.com/office/drawing/2014/main" id="{4FC642D5-711B-A1BC-5616-0995E9C1CCAC}"/>
                  </a:ext>
                </a:extLst>
              </p:cNvPr>
              <p:cNvGrpSpPr/>
              <p:nvPr/>
            </p:nvGrpSpPr>
            <p:grpSpPr>
              <a:xfrm>
                <a:off x="2721968" y="2784247"/>
                <a:ext cx="2304488" cy="1082693"/>
                <a:chOff x="2721968" y="2784247"/>
                <a:chExt cx="2304488" cy="1082693"/>
              </a:xfrm>
              <a:scene3d>
                <a:camera prst="orthographicFront">
                  <a:rot lat="1200000" lon="1800000" rev="0"/>
                </a:camera>
                <a:lightRig rig="threePt" dir="t"/>
              </a:scene3d>
            </p:grpSpPr>
            <p:pic>
              <p:nvPicPr>
                <p:cNvPr id="83" name="Picture 82">
                  <a:extLst>
                    <a:ext uri="{FF2B5EF4-FFF2-40B4-BE49-F238E27FC236}">
                      <a16:creationId xmlns:a16="http://schemas.microsoft.com/office/drawing/2014/main" id="{75D7275A-614D-773C-A95A-C169179DC237}"/>
                    </a:ext>
                  </a:extLst>
                </p:cNvPr>
                <p:cNvPicPr>
                  <a:picLocks noChangeAspect="1"/>
                </p:cNvPicPr>
                <p:nvPr/>
              </p:nvPicPr>
              <p:blipFill rotWithShape="1">
                <a:blip r:embed="rId11">
                  <a:extLst>
                    <a:ext uri="{28A0092B-C50C-407E-A947-70E740481C1C}">
                      <a14:useLocalDpi xmlns:a14="http://schemas.microsoft.com/office/drawing/2010/main"/>
                    </a:ext>
                  </a:extLst>
                </a:blip>
                <a:srcRect/>
                <a:stretch/>
              </p:blipFill>
              <p:spPr>
                <a:xfrm>
                  <a:off x="2875626" y="3159055"/>
                  <a:ext cx="2136141" cy="707885"/>
                </a:xfrm>
                <a:prstGeom prst="rect">
                  <a:avLst/>
                </a:prstGeom>
                <a:ln>
                  <a:solidFill>
                    <a:srgbClr val="325491"/>
                  </a:solidFill>
                </a:ln>
              </p:spPr>
            </p:pic>
            <p:pic>
              <p:nvPicPr>
                <p:cNvPr id="84" name="Picture 83">
                  <a:extLst>
                    <a:ext uri="{FF2B5EF4-FFF2-40B4-BE49-F238E27FC236}">
                      <a16:creationId xmlns:a16="http://schemas.microsoft.com/office/drawing/2014/main" id="{2739CAF2-6C4A-A948-4E7F-2CA672BD2B75}"/>
                    </a:ext>
                  </a:extLst>
                </p:cNvPr>
                <p:cNvPicPr>
                  <a:picLocks noChangeAspect="1"/>
                </p:cNvPicPr>
                <p:nvPr/>
              </p:nvPicPr>
              <p:blipFill>
                <a:blip r:embed="rId12"/>
                <a:stretch>
                  <a:fillRect/>
                </a:stretch>
              </p:blipFill>
              <p:spPr>
                <a:xfrm>
                  <a:off x="2721968" y="2784247"/>
                  <a:ext cx="2304488" cy="749873"/>
                </a:xfrm>
                <a:prstGeom prst="rect">
                  <a:avLst/>
                </a:prstGeom>
              </p:spPr>
            </p:pic>
          </p:grpSp>
        </p:grpSp>
        <p:sp>
          <p:nvSpPr>
            <p:cNvPr id="179" name="Oval 178">
              <a:extLst>
                <a:ext uri="{FF2B5EF4-FFF2-40B4-BE49-F238E27FC236}">
                  <a16:creationId xmlns:a16="http://schemas.microsoft.com/office/drawing/2014/main" id="{31E0ED0F-066A-29A3-0BB0-F604B685B807}"/>
                </a:ext>
              </a:extLst>
            </p:cNvPr>
            <p:cNvSpPr>
              <a:spLocks noChangeAspect="1"/>
            </p:cNvSpPr>
            <p:nvPr/>
          </p:nvSpPr>
          <p:spPr>
            <a:xfrm>
              <a:off x="6136433" y="4053617"/>
              <a:ext cx="233889" cy="225351"/>
            </a:xfrm>
            <a:prstGeom prst="ellipse">
              <a:avLst/>
            </a:prstGeom>
            <a:solidFill>
              <a:srgbClr val="325491"/>
            </a:solidFill>
            <a:ln>
              <a:solidFill>
                <a:srgbClr val="C8EBFA"/>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x-none" sz="1350"/>
            </a:p>
          </p:txBody>
        </p:sp>
        <p:sp>
          <p:nvSpPr>
            <p:cNvPr id="181" name="Oval 180">
              <a:extLst>
                <a:ext uri="{FF2B5EF4-FFF2-40B4-BE49-F238E27FC236}">
                  <a16:creationId xmlns:a16="http://schemas.microsoft.com/office/drawing/2014/main" id="{9A3C7E21-4634-BC84-AF84-96B85116B77E}"/>
                </a:ext>
              </a:extLst>
            </p:cNvPr>
            <p:cNvSpPr>
              <a:spLocks noChangeAspect="1"/>
            </p:cNvSpPr>
            <p:nvPr/>
          </p:nvSpPr>
          <p:spPr>
            <a:xfrm>
              <a:off x="5278122" y="4441149"/>
              <a:ext cx="233889" cy="225351"/>
            </a:xfrm>
            <a:prstGeom prst="ellipse">
              <a:avLst/>
            </a:prstGeom>
            <a:solidFill>
              <a:srgbClr val="325491"/>
            </a:solidFill>
            <a:ln>
              <a:solidFill>
                <a:srgbClr val="C8EBFA"/>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x-none" sz="1350"/>
            </a:p>
          </p:txBody>
        </p:sp>
        <p:sp>
          <p:nvSpPr>
            <p:cNvPr id="216" name="TextBox 215">
              <a:extLst>
                <a:ext uri="{FF2B5EF4-FFF2-40B4-BE49-F238E27FC236}">
                  <a16:creationId xmlns:a16="http://schemas.microsoft.com/office/drawing/2014/main" id="{4C707B3D-BAD6-1B4B-FCC7-2B5456F26C52}"/>
                </a:ext>
              </a:extLst>
            </p:cNvPr>
            <p:cNvSpPr txBox="1"/>
            <p:nvPr/>
          </p:nvSpPr>
          <p:spPr>
            <a:xfrm>
              <a:off x="879028" y="2897602"/>
              <a:ext cx="3477121" cy="744700"/>
            </a:xfrm>
            <a:prstGeom prst="rect">
              <a:avLst/>
            </a:prstGeom>
            <a:noFill/>
          </p:spPr>
          <p:txBody>
            <a:bodyPr wrap="square" lIns="91440" tIns="45720" rIns="91440" bIns="45720" anchor="t">
              <a:spAutoFit/>
            </a:bodyPr>
            <a:lstStyle/>
            <a:p>
              <a:pPr algn="just">
                <a:lnSpc>
                  <a:spcPct val="107000"/>
                </a:lnSpc>
              </a:pPr>
              <a:r>
                <a:rPr lang="en-US" sz="1300" b="1">
                  <a:latin typeface="Lato"/>
                  <a:ea typeface="Lato"/>
                  <a:cs typeface="Arial"/>
                </a:rPr>
                <a:t>4.</a:t>
              </a:r>
              <a:r>
                <a:rPr lang="en-US" sz="1300" b="1">
                  <a:solidFill>
                    <a:srgbClr val="FF8400"/>
                  </a:solidFill>
                  <a:latin typeface="Lato"/>
                  <a:ea typeface="Lato"/>
                  <a:cs typeface="Arial"/>
                </a:rPr>
                <a:t> Analyse</a:t>
              </a:r>
              <a:r>
                <a:rPr lang="en-US" sz="1300">
                  <a:latin typeface="Lato"/>
                  <a:ea typeface="Lato"/>
                  <a:cs typeface="Arial"/>
                </a:rPr>
                <a:t> the area of an NBS project with data, maps and statistics on several thematic areas (risk, climate, land cover, etc.). </a:t>
              </a:r>
            </a:p>
          </p:txBody>
        </p:sp>
      </p:grpSp>
      <p:grpSp>
        <p:nvGrpSpPr>
          <p:cNvPr id="8" name="Group 7">
            <a:extLst>
              <a:ext uri="{FF2B5EF4-FFF2-40B4-BE49-F238E27FC236}">
                <a16:creationId xmlns:a16="http://schemas.microsoft.com/office/drawing/2014/main" id="{356D411F-58E0-60D5-DEA0-F6BF1016BA02}"/>
              </a:ext>
            </a:extLst>
          </p:cNvPr>
          <p:cNvGrpSpPr/>
          <p:nvPr/>
        </p:nvGrpSpPr>
        <p:grpSpPr>
          <a:xfrm>
            <a:off x="2309111" y="1075147"/>
            <a:ext cx="9902658" cy="1484128"/>
            <a:chOff x="2309111" y="1075147"/>
            <a:chExt cx="9902658" cy="1484128"/>
          </a:xfrm>
        </p:grpSpPr>
        <p:grpSp>
          <p:nvGrpSpPr>
            <p:cNvPr id="6" name="Group 5">
              <a:extLst>
                <a:ext uri="{FF2B5EF4-FFF2-40B4-BE49-F238E27FC236}">
                  <a16:creationId xmlns:a16="http://schemas.microsoft.com/office/drawing/2014/main" id="{F9BD903F-CC2F-7C5E-DB6B-4D2C2A7EE3D9}"/>
                </a:ext>
              </a:extLst>
            </p:cNvPr>
            <p:cNvGrpSpPr/>
            <p:nvPr/>
          </p:nvGrpSpPr>
          <p:grpSpPr>
            <a:xfrm>
              <a:off x="9162051" y="1205013"/>
              <a:ext cx="3049718" cy="1354262"/>
              <a:chOff x="9162051" y="1205013"/>
              <a:chExt cx="3049718" cy="1354262"/>
            </a:xfrm>
          </p:grpSpPr>
          <p:grpSp>
            <p:nvGrpSpPr>
              <p:cNvPr id="26" name="Group 25">
                <a:extLst>
                  <a:ext uri="{FF2B5EF4-FFF2-40B4-BE49-F238E27FC236}">
                    <a16:creationId xmlns:a16="http://schemas.microsoft.com/office/drawing/2014/main" id="{18A600B6-25E9-4E30-9C18-A034DDCD2DA9}"/>
                  </a:ext>
                </a:extLst>
              </p:cNvPr>
              <p:cNvGrpSpPr/>
              <p:nvPr/>
            </p:nvGrpSpPr>
            <p:grpSpPr>
              <a:xfrm>
                <a:off x="10717205" y="1205013"/>
                <a:ext cx="1494564" cy="608128"/>
                <a:chOff x="7631364" y="1146493"/>
                <a:chExt cx="2180420" cy="818842"/>
              </a:xfrm>
            </p:grpSpPr>
            <p:pic>
              <p:nvPicPr>
                <p:cNvPr id="27" name="Picture 26">
                  <a:extLst>
                    <a:ext uri="{FF2B5EF4-FFF2-40B4-BE49-F238E27FC236}">
                      <a16:creationId xmlns:a16="http://schemas.microsoft.com/office/drawing/2014/main" id="{317B4F2B-E07A-1170-670E-D887B6F80EBD}"/>
                    </a:ext>
                  </a:extLst>
                </p:cNvPr>
                <p:cNvPicPr>
                  <a:picLocks noChangeAspect="1"/>
                </p:cNvPicPr>
                <p:nvPr/>
              </p:nvPicPr>
              <p:blipFill rotWithShape="1">
                <a:blip r:embed="rId13">
                  <a:extLst>
                    <a:ext uri="{28A0092B-C50C-407E-A947-70E740481C1C}">
                      <a14:useLocalDpi xmlns:a14="http://schemas.microsoft.com/office/drawing/2010/main"/>
                    </a:ext>
                  </a:extLst>
                </a:blip>
                <a:srcRect/>
                <a:stretch/>
              </p:blipFill>
              <p:spPr>
                <a:xfrm>
                  <a:off x="7631365" y="1408136"/>
                  <a:ext cx="2180419" cy="557199"/>
                </a:xfrm>
                <a:prstGeom prst="rect">
                  <a:avLst/>
                </a:prstGeom>
                <a:ln>
                  <a:solidFill>
                    <a:srgbClr val="325491"/>
                  </a:solidFill>
                </a:ln>
                <a:scene3d>
                  <a:camera prst="orthographicFront">
                    <a:rot lat="1200000" lon="1800000" rev="0"/>
                  </a:camera>
                  <a:lightRig rig="threePt" dir="t"/>
                </a:scene3d>
              </p:spPr>
            </p:pic>
            <p:pic>
              <p:nvPicPr>
                <p:cNvPr id="28" name="Picture 27">
                  <a:extLst>
                    <a:ext uri="{FF2B5EF4-FFF2-40B4-BE49-F238E27FC236}">
                      <a16:creationId xmlns:a16="http://schemas.microsoft.com/office/drawing/2014/main" id="{649D62B9-8A83-E304-DED3-E4851CD262CA}"/>
                    </a:ext>
                  </a:extLst>
                </p:cNvPr>
                <p:cNvPicPr>
                  <a:picLocks noChangeAspect="1"/>
                </p:cNvPicPr>
                <p:nvPr/>
              </p:nvPicPr>
              <p:blipFill rotWithShape="1">
                <a:blip r:embed="rId14">
                  <a:extLst>
                    <a:ext uri="{28A0092B-C50C-407E-A947-70E740481C1C}">
                      <a14:useLocalDpi xmlns:a14="http://schemas.microsoft.com/office/drawing/2010/main"/>
                    </a:ext>
                  </a:extLst>
                </a:blip>
                <a:srcRect/>
                <a:stretch/>
              </p:blipFill>
              <p:spPr>
                <a:xfrm>
                  <a:off x="7631364" y="1146493"/>
                  <a:ext cx="2180416" cy="489285"/>
                </a:xfrm>
                <a:prstGeom prst="rect">
                  <a:avLst/>
                </a:prstGeom>
                <a:ln>
                  <a:solidFill>
                    <a:srgbClr val="325491"/>
                  </a:solidFill>
                </a:ln>
                <a:scene3d>
                  <a:camera prst="orthographicFront">
                    <a:rot lat="1200000" lon="1800000" rev="0"/>
                  </a:camera>
                  <a:lightRig rig="threePt" dir="t"/>
                </a:scene3d>
              </p:spPr>
            </p:pic>
          </p:grpSp>
          <p:sp>
            <p:nvSpPr>
              <p:cNvPr id="25" name="Oval 24">
                <a:extLst>
                  <a:ext uri="{FF2B5EF4-FFF2-40B4-BE49-F238E27FC236}">
                    <a16:creationId xmlns:a16="http://schemas.microsoft.com/office/drawing/2014/main" id="{7D1DDF18-3C7A-5592-D118-9D6F71D9CFAE}"/>
                  </a:ext>
                </a:extLst>
              </p:cNvPr>
              <p:cNvSpPr/>
              <p:nvPr/>
            </p:nvSpPr>
            <p:spPr>
              <a:xfrm>
                <a:off x="10718073" y="1610715"/>
                <a:ext cx="107145" cy="103233"/>
              </a:xfrm>
              <a:prstGeom prst="ellipse">
                <a:avLst/>
              </a:prstGeom>
              <a:solidFill>
                <a:srgbClr val="325491"/>
              </a:solidFill>
              <a:ln>
                <a:solidFill>
                  <a:srgbClr val="C8EBFA"/>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x-none" sz="1350"/>
              </a:p>
            </p:txBody>
          </p:sp>
          <p:grpSp>
            <p:nvGrpSpPr>
              <p:cNvPr id="32" name="Group 31">
                <a:extLst>
                  <a:ext uri="{FF2B5EF4-FFF2-40B4-BE49-F238E27FC236}">
                    <a16:creationId xmlns:a16="http://schemas.microsoft.com/office/drawing/2014/main" id="{74644E77-D4F6-A0E7-BDE5-79545D4FE06E}"/>
                  </a:ext>
                </a:extLst>
              </p:cNvPr>
              <p:cNvGrpSpPr/>
              <p:nvPr/>
            </p:nvGrpSpPr>
            <p:grpSpPr>
              <a:xfrm>
                <a:off x="9162051" y="1218397"/>
                <a:ext cx="1429222" cy="599187"/>
                <a:chOff x="5115409" y="1376686"/>
                <a:chExt cx="1993796" cy="822226"/>
              </a:xfrm>
            </p:grpSpPr>
            <p:pic>
              <p:nvPicPr>
                <p:cNvPr id="33" name="Picture 32">
                  <a:extLst>
                    <a:ext uri="{FF2B5EF4-FFF2-40B4-BE49-F238E27FC236}">
                      <a16:creationId xmlns:a16="http://schemas.microsoft.com/office/drawing/2014/main" id="{4363EBB3-A944-A2C6-ADE2-48114F343CD5}"/>
                    </a:ext>
                  </a:extLst>
                </p:cNvPr>
                <p:cNvPicPr>
                  <a:picLocks noChangeAspect="1"/>
                </p:cNvPicPr>
                <p:nvPr/>
              </p:nvPicPr>
              <p:blipFill rotWithShape="1">
                <a:blip r:embed="rId15">
                  <a:extLst>
                    <a:ext uri="{28A0092B-C50C-407E-A947-70E740481C1C}">
                      <a14:useLocalDpi xmlns:a14="http://schemas.microsoft.com/office/drawing/2010/main"/>
                    </a:ext>
                  </a:extLst>
                </a:blip>
                <a:srcRect/>
                <a:stretch/>
              </p:blipFill>
              <p:spPr>
                <a:xfrm>
                  <a:off x="5115409" y="1537514"/>
                  <a:ext cx="1993796" cy="661398"/>
                </a:xfrm>
                <a:prstGeom prst="rect">
                  <a:avLst/>
                </a:prstGeom>
                <a:ln>
                  <a:solidFill>
                    <a:srgbClr val="325491"/>
                  </a:solidFill>
                </a:ln>
                <a:scene3d>
                  <a:camera prst="orthographicFront">
                    <a:rot lat="1200000" lon="1800000" rev="0"/>
                  </a:camera>
                  <a:lightRig rig="threePt" dir="t"/>
                </a:scene3d>
              </p:spPr>
            </p:pic>
            <p:pic>
              <p:nvPicPr>
                <p:cNvPr id="34" name="Picture 33">
                  <a:extLst>
                    <a:ext uri="{FF2B5EF4-FFF2-40B4-BE49-F238E27FC236}">
                      <a16:creationId xmlns:a16="http://schemas.microsoft.com/office/drawing/2014/main" id="{006E35D9-5D49-69B4-A451-F77703471C73}"/>
                    </a:ext>
                  </a:extLst>
                </p:cNvPr>
                <p:cNvPicPr>
                  <a:picLocks noChangeAspect="1"/>
                </p:cNvPicPr>
                <p:nvPr/>
              </p:nvPicPr>
              <p:blipFill rotWithShape="1">
                <a:blip r:embed="rId16">
                  <a:extLst>
                    <a:ext uri="{28A0092B-C50C-407E-A947-70E740481C1C}">
                      <a14:useLocalDpi xmlns:a14="http://schemas.microsoft.com/office/drawing/2010/main"/>
                    </a:ext>
                  </a:extLst>
                </a:blip>
                <a:srcRect/>
                <a:stretch/>
              </p:blipFill>
              <p:spPr>
                <a:xfrm>
                  <a:off x="5117161" y="1376686"/>
                  <a:ext cx="1992044" cy="313560"/>
                </a:xfrm>
                <a:prstGeom prst="rect">
                  <a:avLst/>
                </a:prstGeom>
                <a:ln>
                  <a:solidFill>
                    <a:srgbClr val="325491"/>
                  </a:solidFill>
                </a:ln>
                <a:scene3d>
                  <a:camera prst="orthographicFront">
                    <a:rot lat="1200000" lon="1800000" rev="0"/>
                  </a:camera>
                  <a:lightRig rig="threePt" dir="t"/>
                </a:scene3d>
              </p:spPr>
            </p:pic>
          </p:grpSp>
          <p:sp>
            <p:nvSpPr>
              <p:cNvPr id="31" name="Oval 30">
                <a:extLst>
                  <a:ext uri="{FF2B5EF4-FFF2-40B4-BE49-F238E27FC236}">
                    <a16:creationId xmlns:a16="http://schemas.microsoft.com/office/drawing/2014/main" id="{7E114B7C-B601-1DE3-4599-BDC9601F0DF6}"/>
                  </a:ext>
                </a:extLst>
              </p:cNvPr>
              <p:cNvSpPr>
                <a:spLocks noChangeAspect="1"/>
              </p:cNvSpPr>
              <p:nvPr/>
            </p:nvSpPr>
            <p:spPr>
              <a:xfrm>
                <a:off x="10602845" y="1753494"/>
                <a:ext cx="107675" cy="105466"/>
              </a:xfrm>
              <a:prstGeom prst="ellipse">
                <a:avLst/>
              </a:prstGeom>
              <a:solidFill>
                <a:srgbClr val="325491"/>
              </a:solidFill>
              <a:ln>
                <a:solidFill>
                  <a:srgbClr val="C8EBFA"/>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x-none" sz="1350"/>
              </a:p>
            </p:txBody>
          </p:sp>
          <p:grpSp>
            <p:nvGrpSpPr>
              <p:cNvPr id="37" name="Group 36">
                <a:extLst>
                  <a:ext uri="{FF2B5EF4-FFF2-40B4-BE49-F238E27FC236}">
                    <a16:creationId xmlns:a16="http://schemas.microsoft.com/office/drawing/2014/main" id="{4D248BCB-E590-A16F-9C94-F649E750395D}"/>
                  </a:ext>
                </a:extLst>
              </p:cNvPr>
              <p:cNvGrpSpPr/>
              <p:nvPr/>
            </p:nvGrpSpPr>
            <p:grpSpPr>
              <a:xfrm>
                <a:off x="10546628" y="1938518"/>
                <a:ext cx="1494555" cy="620757"/>
                <a:chOff x="7722538" y="2094717"/>
                <a:chExt cx="1824980" cy="713761"/>
              </a:xfrm>
            </p:grpSpPr>
            <p:pic>
              <p:nvPicPr>
                <p:cNvPr id="39" name="Picture 38">
                  <a:extLst>
                    <a:ext uri="{FF2B5EF4-FFF2-40B4-BE49-F238E27FC236}">
                      <a16:creationId xmlns:a16="http://schemas.microsoft.com/office/drawing/2014/main" id="{23EC25AD-506F-070E-48FE-891A37B6734F}"/>
                    </a:ext>
                  </a:extLst>
                </p:cNvPr>
                <p:cNvPicPr>
                  <a:picLocks noChangeAspect="1"/>
                </p:cNvPicPr>
                <p:nvPr/>
              </p:nvPicPr>
              <p:blipFill rotWithShape="1">
                <a:blip r:embed="rId17">
                  <a:extLst>
                    <a:ext uri="{28A0092B-C50C-407E-A947-70E740481C1C}">
                      <a14:useLocalDpi xmlns:a14="http://schemas.microsoft.com/office/drawing/2010/main"/>
                    </a:ext>
                  </a:extLst>
                </a:blip>
                <a:srcRect/>
                <a:stretch/>
              </p:blipFill>
              <p:spPr>
                <a:xfrm>
                  <a:off x="7731976" y="2237514"/>
                  <a:ext cx="1807200" cy="570964"/>
                </a:xfrm>
                <a:prstGeom prst="rect">
                  <a:avLst/>
                </a:prstGeom>
                <a:noFill/>
                <a:ln>
                  <a:solidFill>
                    <a:srgbClr val="325491"/>
                  </a:solidFill>
                </a:ln>
                <a:scene3d>
                  <a:camera prst="orthographicFront">
                    <a:rot lat="1200000" lon="1800000" rev="0"/>
                  </a:camera>
                  <a:lightRig rig="threePt" dir="t"/>
                </a:scene3d>
              </p:spPr>
            </p:pic>
            <p:pic>
              <p:nvPicPr>
                <p:cNvPr id="40" name="Picture 39">
                  <a:extLst>
                    <a:ext uri="{FF2B5EF4-FFF2-40B4-BE49-F238E27FC236}">
                      <a16:creationId xmlns:a16="http://schemas.microsoft.com/office/drawing/2014/main" id="{A651F82E-8EC7-EBDB-CF13-3A80EFB140AC}"/>
                    </a:ext>
                  </a:extLst>
                </p:cNvPr>
                <p:cNvPicPr>
                  <a:picLocks noChangeAspect="1"/>
                </p:cNvPicPr>
                <p:nvPr/>
              </p:nvPicPr>
              <p:blipFill rotWithShape="1">
                <a:blip r:embed="rId18">
                  <a:extLst>
                    <a:ext uri="{28A0092B-C50C-407E-A947-70E740481C1C}">
                      <a14:useLocalDpi xmlns:a14="http://schemas.microsoft.com/office/drawing/2010/main"/>
                    </a:ext>
                  </a:extLst>
                </a:blip>
                <a:srcRect/>
                <a:stretch/>
              </p:blipFill>
              <p:spPr>
                <a:xfrm>
                  <a:off x="7722538" y="2094717"/>
                  <a:ext cx="1824980" cy="241935"/>
                </a:xfrm>
                <a:prstGeom prst="rect">
                  <a:avLst/>
                </a:prstGeom>
                <a:scene3d>
                  <a:camera prst="orthographicFront">
                    <a:rot lat="1200000" lon="1800000" rev="0"/>
                  </a:camera>
                  <a:lightRig rig="threePt" dir="t"/>
                </a:scene3d>
              </p:spPr>
            </p:pic>
          </p:grpSp>
          <p:sp>
            <p:nvSpPr>
              <p:cNvPr id="38" name="Oval 37">
                <a:extLst>
                  <a:ext uri="{FF2B5EF4-FFF2-40B4-BE49-F238E27FC236}">
                    <a16:creationId xmlns:a16="http://schemas.microsoft.com/office/drawing/2014/main" id="{99194574-4EE7-57E8-440B-A05F9ECC79A3}"/>
                  </a:ext>
                </a:extLst>
              </p:cNvPr>
              <p:cNvSpPr>
                <a:spLocks noChangeAspect="1"/>
              </p:cNvSpPr>
              <p:nvPr/>
            </p:nvSpPr>
            <p:spPr>
              <a:xfrm>
                <a:off x="10444315" y="1881832"/>
                <a:ext cx="120543" cy="116141"/>
              </a:xfrm>
              <a:prstGeom prst="ellipse">
                <a:avLst/>
              </a:prstGeom>
              <a:solidFill>
                <a:srgbClr val="325491"/>
              </a:solidFill>
              <a:ln>
                <a:solidFill>
                  <a:srgbClr val="C8EBFA"/>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x-none" sz="1350"/>
              </a:p>
            </p:txBody>
          </p:sp>
        </p:grpSp>
        <p:sp>
          <p:nvSpPr>
            <p:cNvPr id="197" name="TextBox 1">
              <a:extLst>
                <a:ext uri="{FF2B5EF4-FFF2-40B4-BE49-F238E27FC236}">
                  <a16:creationId xmlns:a16="http://schemas.microsoft.com/office/drawing/2014/main" id="{92C7F7B4-2CB9-5F0A-979B-49FC00E09A2E}"/>
                </a:ext>
              </a:extLst>
            </p:cNvPr>
            <p:cNvSpPr txBox="1"/>
            <p:nvPr/>
          </p:nvSpPr>
          <p:spPr>
            <a:xfrm>
              <a:off x="2309111" y="1075147"/>
              <a:ext cx="6845365" cy="492443"/>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18745" algn="just">
                <a:buClr>
                  <a:srgbClr val="000000"/>
                </a:buClr>
                <a:buSzPts val="1100"/>
                <a:defRPr/>
              </a:pPr>
              <a:r>
                <a:rPr lang="en-US" sz="1300" b="1" kern="0">
                  <a:latin typeface="Lato"/>
                  <a:ea typeface="Lato"/>
                  <a:cs typeface="Arial"/>
                  <a:sym typeface="Arial"/>
                </a:rPr>
                <a:t>1. </a:t>
              </a:r>
              <a:r>
                <a:rPr lang="en-US" sz="1300" b="1" kern="0">
                  <a:solidFill>
                    <a:srgbClr val="FF8400"/>
                  </a:solidFill>
                  <a:latin typeface="Lato"/>
                  <a:ea typeface="Lato"/>
                  <a:cs typeface="Arial"/>
                  <a:sym typeface="Arial"/>
                </a:rPr>
                <a:t>Learn</a:t>
              </a:r>
              <a:r>
                <a:rPr lang="en-US" sz="1300" kern="0">
                  <a:solidFill>
                    <a:srgbClr val="FF8400"/>
                  </a:solidFill>
                  <a:latin typeface="Lato"/>
                  <a:ea typeface="Lato"/>
                  <a:cs typeface="Arial"/>
                  <a:sym typeface="Arial"/>
                </a:rPr>
                <a:t> </a:t>
              </a:r>
              <a:r>
                <a:rPr lang="en-GB" sz="1300" kern="0">
                  <a:solidFill>
                    <a:srgbClr val="000000"/>
                  </a:solidFill>
                  <a:latin typeface="Lato"/>
                  <a:ea typeface="Calibri" panose="020F0502020204030204" pitchFamily="34" charset="0"/>
                  <a:cs typeface="Times New Roman"/>
                  <a:sym typeface="Arial"/>
                </a:rPr>
                <a:t>about the </a:t>
              </a:r>
              <a:r>
                <a:rPr lang="en-GB" sz="1300" b="1" kern="0">
                  <a:solidFill>
                    <a:schemeClr val="tx1">
                      <a:lumMod val="95000"/>
                      <a:lumOff val="5000"/>
                    </a:schemeClr>
                  </a:solidFill>
                  <a:latin typeface="Lato"/>
                  <a:ea typeface="Calibri" panose="020F0502020204030204" pitchFamily="34" charset="0"/>
                  <a:cs typeface="Times New Roman"/>
                  <a:sym typeface="Arial"/>
                </a:rPr>
                <a:t>concept of NBS</a:t>
              </a:r>
              <a:r>
                <a:rPr lang="en-GB" sz="1300" kern="0">
                  <a:solidFill>
                    <a:schemeClr val="tx1">
                      <a:lumMod val="95000"/>
                      <a:lumOff val="5000"/>
                    </a:schemeClr>
                  </a:solidFill>
                  <a:latin typeface="Lato"/>
                  <a:ea typeface="Calibri" panose="020F0502020204030204" pitchFamily="34" charset="0"/>
                  <a:cs typeface="Times New Roman"/>
                  <a:sym typeface="Arial"/>
                </a:rPr>
                <a:t>, </a:t>
              </a:r>
              <a:r>
                <a:rPr lang="en-GB" sz="1300" kern="0">
                  <a:solidFill>
                    <a:srgbClr val="000000"/>
                  </a:solidFill>
                  <a:latin typeface="Lato"/>
                  <a:ea typeface="Calibri" panose="020F0502020204030204" pitchFamily="34" charset="0"/>
                  <a:cs typeface="Times New Roman"/>
                  <a:sym typeface="Arial"/>
                </a:rPr>
                <a:t>the </a:t>
              </a:r>
              <a:r>
                <a:rPr lang="en-GB" sz="1300" b="1" kern="0">
                  <a:solidFill>
                    <a:srgbClr val="325491"/>
                  </a:solidFill>
                  <a:latin typeface="Lato"/>
                  <a:ea typeface="Calibri" panose="020F0502020204030204" pitchFamily="34" charset="0"/>
                  <a:cs typeface="Times New Roman"/>
                  <a:sym typeface="Arial"/>
                  <a:hlinkClick r:id="rId19"/>
                </a:rPr>
                <a:t>permitting paths </a:t>
              </a:r>
              <a:r>
                <a:rPr lang="en-GB" sz="1300" kern="0">
                  <a:solidFill>
                    <a:srgbClr val="000000"/>
                  </a:solidFill>
                  <a:latin typeface="Lato"/>
                  <a:ea typeface="Calibri" panose="020F0502020204030204" pitchFamily="34" charset="0"/>
                  <a:cs typeface="Times New Roman"/>
                  <a:sym typeface="Arial"/>
                </a:rPr>
                <a:t>and </a:t>
              </a:r>
              <a:r>
                <a:rPr lang="en-GB" sz="1300" b="1" kern="0">
                  <a:solidFill>
                    <a:schemeClr val="tx1">
                      <a:lumMod val="95000"/>
                      <a:lumOff val="5000"/>
                    </a:schemeClr>
                  </a:solidFill>
                  <a:latin typeface="Lato"/>
                  <a:ea typeface="Calibri" panose="020F0502020204030204" pitchFamily="34" charset="0"/>
                  <a:cs typeface="Times New Roman"/>
                  <a:sym typeface="Arial"/>
                </a:rPr>
                <a:t>best practices</a:t>
              </a:r>
              <a:r>
                <a:rPr lang="en-GB" sz="1300" b="1" kern="0">
                  <a:solidFill>
                    <a:srgbClr val="325491"/>
                  </a:solidFill>
                  <a:latin typeface="Lato"/>
                  <a:ea typeface="Calibri" panose="020F0502020204030204" pitchFamily="34" charset="0"/>
                  <a:cs typeface="Times New Roman"/>
                  <a:sym typeface="Arial"/>
                </a:rPr>
                <a:t> </a:t>
              </a:r>
              <a:r>
                <a:rPr lang="en-GB" sz="1300" kern="0">
                  <a:solidFill>
                    <a:srgbClr val="000000"/>
                  </a:solidFill>
                  <a:latin typeface="Lato"/>
                  <a:ea typeface="Calibri" panose="020F0502020204030204" pitchFamily="34" charset="0"/>
                  <a:cs typeface="Times New Roman"/>
                  <a:sym typeface="Arial"/>
                </a:rPr>
                <a:t>leading to a successful NBS project, and how </a:t>
              </a:r>
              <a:r>
                <a:rPr lang="en-GB" sz="1300" b="1" kern="0">
                  <a:solidFill>
                    <a:srgbClr val="325491"/>
                  </a:solidFill>
                  <a:latin typeface="Lato"/>
                  <a:ea typeface="Calibri" panose="020F0502020204030204" pitchFamily="34" charset="0"/>
                  <a:cs typeface="Times New Roman"/>
                  <a:sym typeface="Arial"/>
                  <a:hlinkClick r:id="rId20"/>
                </a:rPr>
                <a:t>co-creation</a:t>
              </a:r>
              <a:r>
                <a:rPr lang="en-GB" sz="1300" b="1" kern="0">
                  <a:solidFill>
                    <a:srgbClr val="000000"/>
                  </a:solidFill>
                  <a:latin typeface="Lato"/>
                  <a:ea typeface="Calibri" panose="020F0502020204030204" pitchFamily="34" charset="0"/>
                  <a:cs typeface="Times New Roman"/>
                  <a:sym typeface="Arial"/>
                </a:rPr>
                <a:t> </a:t>
              </a:r>
              <a:r>
                <a:rPr lang="en-GB" sz="1300" kern="0">
                  <a:solidFill>
                    <a:srgbClr val="000000"/>
                  </a:solidFill>
                  <a:latin typeface="Lato"/>
                  <a:ea typeface="Calibri" panose="020F0502020204030204" pitchFamily="34" charset="0"/>
                  <a:cs typeface="Times New Roman"/>
                  <a:sym typeface="Arial"/>
                </a:rPr>
                <a:t>can be integrated in the NBS life cycle.</a:t>
              </a:r>
              <a:endParaRPr lang="en-GB" sz="1300" kern="0">
                <a:solidFill>
                  <a:srgbClr val="000000"/>
                </a:solidFill>
                <a:latin typeface="Lato"/>
                <a:ea typeface="Calibri" panose="020F0502020204030204" pitchFamily="34" charset="0"/>
                <a:cs typeface="Times New Roman"/>
              </a:endParaRPr>
            </a:p>
          </p:txBody>
        </p:sp>
      </p:grpSp>
      <p:grpSp>
        <p:nvGrpSpPr>
          <p:cNvPr id="9" name="Group 8">
            <a:extLst>
              <a:ext uri="{FF2B5EF4-FFF2-40B4-BE49-F238E27FC236}">
                <a16:creationId xmlns:a16="http://schemas.microsoft.com/office/drawing/2014/main" id="{6021D00D-8A2D-ED14-18F6-7D6F37880FC4}"/>
              </a:ext>
            </a:extLst>
          </p:cNvPr>
          <p:cNvGrpSpPr/>
          <p:nvPr/>
        </p:nvGrpSpPr>
        <p:grpSpPr>
          <a:xfrm>
            <a:off x="1891525" y="1986220"/>
            <a:ext cx="9657541" cy="1586431"/>
            <a:chOff x="1891525" y="1986220"/>
            <a:chExt cx="9657541" cy="1586431"/>
          </a:xfrm>
        </p:grpSpPr>
        <p:grpSp>
          <p:nvGrpSpPr>
            <p:cNvPr id="45" name="Group 44">
              <a:extLst>
                <a:ext uri="{FF2B5EF4-FFF2-40B4-BE49-F238E27FC236}">
                  <a16:creationId xmlns:a16="http://schemas.microsoft.com/office/drawing/2014/main" id="{BF87E2A8-629D-9EB3-0618-49CD7EFFABDC}"/>
                </a:ext>
              </a:extLst>
            </p:cNvPr>
            <p:cNvGrpSpPr/>
            <p:nvPr/>
          </p:nvGrpSpPr>
          <p:grpSpPr>
            <a:xfrm>
              <a:off x="8153455" y="2103484"/>
              <a:ext cx="1437225" cy="738832"/>
              <a:chOff x="8238590" y="3732404"/>
              <a:chExt cx="1923307" cy="1167287"/>
            </a:xfrm>
            <a:scene3d>
              <a:camera prst="orthographicFront">
                <a:rot lat="1200000" lon="1800000" rev="0"/>
              </a:camera>
              <a:lightRig rig="threePt" dir="t"/>
            </a:scene3d>
          </p:grpSpPr>
          <p:pic>
            <p:nvPicPr>
              <p:cNvPr id="47" name="Picture 46">
                <a:extLst>
                  <a:ext uri="{FF2B5EF4-FFF2-40B4-BE49-F238E27FC236}">
                    <a16:creationId xmlns:a16="http://schemas.microsoft.com/office/drawing/2014/main" id="{4D4D83A1-9EE6-BD86-CC74-2B028DDA5035}"/>
                  </a:ext>
                </a:extLst>
              </p:cNvPr>
              <p:cNvPicPr>
                <a:picLocks noChangeAspect="1"/>
              </p:cNvPicPr>
              <p:nvPr/>
            </p:nvPicPr>
            <p:blipFill rotWithShape="1">
              <a:blip r:embed="rId21">
                <a:extLst>
                  <a:ext uri="{28A0092B-C50C-407E-A947-70E740481C1C}">
                    <a14:useLocalDpi xmlns:a14="http://schemas.microsoft.com/office/drawing/2010/main"/>
                  </a:ext>
                </a:extLst>
              </a:blip>
              <a:srcRect/>
              <a:stretch/>
            </p:blipFill>
            <p:spPr>
              <a:xfrm>
                <a:off x="8238590" y="3732404"/>
                <a:ext cx="1923307" cy="1167287"/>
              </a:xfrm>
              <a:prstGeom prst="rect">
                <a:avLst/>
              </a:prstGeom>
              <a:ln>
                <a:solidFill>
                  <a:srgbClr val="325491"/>
                </a:solidFill>
              </a:ln>
            </p:spPr>
          </p:pic>
          <p:pic>
            <p:nvPicPr>
              <p:cNvPr id="48" name="Picture 47" descr="A screenshot of a video game&#10;&#10;Description automatically generated with medium confidence">
                <a:extLst>
                  <a:ext uri="{FF2B5EF4-FFF2-40B4-BE49-F238E27FC236}">
                    <a16:creationId xmlns:a16="http://schemas.microsoft.com/office/drawing/2014/main" id="{3FFC5C68-EFC1-2739-DF6C-1060F44CE1BD}"/>
                  </a:ext>
                </a:extLst>
              </p:cNvPr>
              <p:cNvPicPr/>
              <p:nvPr/>
            </p:nvPicPr>
            <p:blipFill rotWithShape="1">
              <a:blip r:embed="rId22">
                <a:extLst>
                  <a:ext uri="{28A0092B-C50C-407E-A947-70E740481C1C}">
                    <a14:useLocalDpi xmlns:a14="http://schemas.microsoft.com/office/drawing/2010/main"/>
                  </a:ext>
                </a:extLst>
              </a:blip>
              <a:srcRect/>
              <a:stretch/>
            </p:blipFill>
            <p:spPr>
              <a:xfrm>
                <a:off x="8238590" y="3823448"/>
                <a:ext cx="1923307" cy="456084"/>
              </a:xfrm>
              <a:prstGeom prst="rect">
                <a:avLst/>
              </a:prstGeom>
            </p:spPr>
          </p:pic>
        </p:grpSp>
        <p:grpSp>
          <p:nvGrpSpPr>
            <p:cNvPr id="53" name="Group 52">
              <a:extLst>
                <a:ext uri="{FF2B5EF4-FFF2-40B4-BE49-F238E27FC236}">
                  <a16:creationId xmlns:a16="http://schemas.microsoft.com/office/drawing/2014/main" id="{D8349399-7787-FA1D-5CAF-9B644BC2A582}"/>
                </a:ext>
              </a:extLst>
            </p:cNvPr>
            <p:cNvGrpSpPr/>
            <p:nvPr/>
          </p:nvGrpSpPr>
          <p:grpSpPr>
            <a:xfrm>
              <a:off x="9625347" y="2679021"/>
              <a:ext cx="1923719" cy="893630"/>
              <a:chOff x="2069892" y="2079349"/>
              <a:chExt cx="2121100" cy="959132"/>
            </a:xfrm>
          </p:grpSpPr>
          <p:pic>
            <p:nvPicPr>
              <p:cNvPr id="51" name="Picture 50">
                <a:extLst>
                  <a:ext uri="{FF2B5EF4-FFF2-40B4-BE49-F238E27FC236}">
                    <a16:creationId xmlns:a16="http://schemas.microsoft.com/office/drawing/2014/main" id="{78CD7910-582A-4BF3-8D90-809DD2353C3E}"/>
                  </a:ext>
                </a:extLst>
              </p:cNvPr>
              <p:cNvPicPr/>
              <p:nvPr/>
            </p:nvPicPr>
            <p:blipFill rotWithShape="1">
              <a:blip r:embed="rId23" cstate="print">
                <a:extLst>
                  <a:ext uri="{28A0092B-C50C-407E-A947-70E740481C1C}">
                    <a14:useLocalDpi xmlns:a14="http://schemas.microsoft.com/office/drawing/2010/main"/>
                  </a:ext>
                </a:extLst>
              </a:blip>
              <a:srcRect/>
              <a:stretch/>
            </p:blipFill>
            <p:spPr>
              <a:xfrm>
                <a:off x="2073485" y="2105429"/>
                <a:ext cx="2117507" cy="933052"/>
              </a:xfrm>
              <a:prstGeom prst="rect">
                <a:avLst/>
              </a:prstGeom>
              <a:ln>
                <a:solidFill>
                  <a:srgbClr val="325491"/>
                </a:solidFill>
              </a:ln>
              <a:scene3d>
                <a:camera prst="orthographicFront">
                  <a:rot lat="1200000" lon="1800000" rev="0"/>
                </a:camera>
                <a:lightRig rig="threePt" dir="t"/>
              </a:scene3d>
            </p:spPr>
          </p:pic>
          <p:pic>
            <p:nvPicPr>
              <p:cNvPr id="52" name="Picture 51">
                <a:extLst>
                  <a:ext uri="{FF2B5EF4-FFF2-40B4-BE49-F238E27FC236}">
                    <a16:creationId xmlns:a16="http://schemas.microsoft.com/office/drawing/2014/main" id="{69A444AF-6E4A-FE66-C2E6-53F5A670968D}"/>
                  </a:ext>
                </a:extLst>
              </p:cNvPr>
              <p:cNvPicPr/>
              <p:nvPr/>
            </p:nvPicPr>
            <p:blipFill rotWithShape="1">
              <a:blip r:embed="rId24" cstate="print">
                <a:extLst>
                  <a:ext uri="{28A0092B-C50C-407E-A947-70E740481C1C}">
                    <a14:useLocalDpi xmlns:a14="http://schemas.microsoft.com/office/drawing/2010/main"/>
                  </a:ext>
                </a:extLst>
              </a:blip>
              <a:srcRect/>
              <a:stretch/>
            </p:blipFill>
            <p:spPr>
              <a:xfrm>
                <a:off x="2069892" y="2079349"/>
                <a:ext cx="2117507" cy="545284"/>
              </a:xfrm>
              <a:prstGeom prst="rect">
                <a:avLst/>
              </a:prstGeom>
              <a:scene3d>
                <a:camera prst="orthographicFront">
                  <a:rot lat="1200000" lon="1800000" rev="0"/>
                </a:camera>
                <a:lightRig rig="threePt" dir="t"/>
              </a:scene3d>
            </p:spPr>
          </p:pic>
        </p:grpSp>
        <p:sp>
          <p:nvSpPr>
            <p:cNvPr id="209" name="Oval 208">
              <a:extLst>
                <a:ext uri="{FF2B5EF4-FFF2-40B4-BE49-F238E27FC236}">
                  <a16:creationId xmlns:a16="http://schemas.microsoft.com/office/drawing/2014/main" id="{83478937-C8DF-60E8-A303-178560887EBB}"/>
                </a:ext>
              </a:extLst>
            </p:cNvPr>
            <p:cNvSpPr>
              <a:spLocks noChangeAspect="1"/>
            </p:cNvSpPr>
            <p:nvPr/>
          </p:nvSpPr>
          <p:spPr>
            <a:xfrm>
              <a:off x="9687890" y="2512352"/>
              <a:ext cx="176083" cy="151779"/>
            </a:xfrm>
            <a:prstGeom prst="ellipse">
              <a:avLst/>
            </a:prstGeom>
            <a:solidFill>
              <a:srgbClr val="325491"/>
            </a:solidFill>
            <a:ln>
              <a:solidFill>
                <a:srgbClr val="C8EBFA"/>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x-none" sz="1350"/>
            </a:p>
          </p:txBody>
        </p:sp>
        <p:sp>
          <p:nvSpPr>
            <p:cNvPr id="211" name="Oval 210">
              <a:extLst>
                <a:ext uri="{FF2B5EF4-FFF2-40B4-BE49-F238E27FC236}">
                  <a16:creationId xmlns:a16="http://schemas.microsoft.com/office/drawing/2014/main" id="{FA59058C-D84D-9095-2D38-D7C7121212C8}"/>
                </a:ext>
              </a:extLst>
            </p:cNvPr>
            <p:cNvSpPr>
              <a:spLocks noChangeAspect="1"/>
            </p:cNvSpPr>
            <p:nvPr/>
          </p:nvSpPr>
          <p:spPr>
            <a:xfrm>
              <a:off x="9346304" y="2811897"/>
              <a:ext cx="176083" cy="151779"/>
            </a:xfrm>
            <a:prstGeom prst="ellipse">
              <a:avLst/>
            </a:prstGeom>
            <a:solidFill>
              <a:srgbClr val="325491"/>
            </a:solidFill>
            <a:ln>
              <a:solidFill>
                <a:srgbClr val="C8EBFA"/>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x-none" sz="1350"/>
            </a:p>
          </p:txBody>
        </p:sp>
        <p:sp>
          <p:nvSpPr>
            <p:cNvPr id="208" name="TextBox 1">
              <a:extLst>
                <a:ext uri="{FF2B5EF4-FFF2-40B4-BE49-F238E27FC236}">
                  <a16:creationId xmlns:a16="http://schemas.microsoft.com/office/drawing/2014/main" id="{4506A314-A38B-DA9B-377C-B08F655809EA}"/>
                </a:ext>
              </a:extLst>
            </p:cNvPr>
            <p:cNvSpPr txBox="1"/>
            <p:nvPr/>
          </p:nvSpPr>
          <p:spPr>
            <a:xfrm>
              <a:off x="1891525" y="1986220"/>
              <a:ext cx="6266336" cy="492443"/>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r>
                <a:rPr lang="en-US" sz="1300" b="1" kern="0">
                  <a:latin typeface="Lato"/>
                  <a:cs typeface="Times New Roman"/>
                </a:rPr>
                <a:t>2. </a:t>
              </a:r>
              <a:r>
                <a:rPr lang="en-US" sz="1300" b="1" kern="0">
                  <a:solidFill>
                    <a:srgbClr val="FF8400"/>
                  </a:solidFill>
                  <a:latin typeface="Lato"/>
                  <a:cs typeface="Times New Roman"/>
                </a:rPr>
                <a:t>Get inspired</a:t>
              </a:r>
              <a:r>
                <a:rPr lang="en-US" sz="1300" kern="0">
                  <a:solidFill>
                    <a:srgbClr val="000000"/>
                  </a:solidFill>
                  <a:latin typeface="Lato"/>
                  <a:cs typeface="Times New Roman"/>
                </a:rPr>
                <a:t> by exploring the interactive </a:t>
              </a:r>
              <a:r>
                <a:rPr lang="en-US" sz="1300" kern="0">
                  <a:solidFill>
                    <a:srgbClr val="000000"/>
                  </a:solidFill>
                  <a:latin typeface="Lato"/>
                  <a:cs typeface="Times New Roman"/>
                  <a:hlinkClick r:id="rId25">
                    <a:extLst>
                      <a:ext uri="{A12FA001-AC4F-418D-AE19-62706E023703}">
                        <ahyp:hlinkClr xmlns:ahyp="http://schemas.microsoft.com/office/drawing/2018/hyperlinkcolor" val="tx"/>
                      </a:ext>
                    </a:extLst>
                  </a:hlinkClick>
                </a:rPr>
                <a:t>story-maps</a:t>
              </a:r>
              <a:r>
                <a:rPr lang="en-US" sz="1300" kern="0">
                  <a:solidFill>
                    <a:srgbClr val="000000"/>
                  </a:solidFill>
                  <a:latin typeface="Lato"/>
                  <a:cs typeface="Times New Roman"/>
                </a:rPr>
                <a:t> of the OPERANDUM OALs and by reading </a:t>
              </a:r>
              <a:r>
                <a:rPr lang="en-US" sz="1300" kern="0">
                  <a:solidFill>
                    <a:srgbClr val="000000"/>
                  </a:solidFill>
                  <a:latin typeface="Lato"/>
                  <a:cs typeface="Times New Roman"/>
                  <a:hlinkClick r:id="rId26">
                    <a:extLst>
                      <a:ext uri="{A12FA001-AC4F-418D-AE19-62706E023703}">
                        <ahyp:hlinkClr xmlns:ahyp="http://schemas.microsoft.com/office/drawing/2018/hyperlinkcolor" val="tx"/>
                      </a:ext>
                    </a:extLst>
                  </a:hlinkClick>
                </a:rPr>
                <a:t>citizens’ stories</a:t>
              </a:r>
              <a:r>
                <a:rPr lang="en-US" sz="1300" kern="0">
                  <a:solidFill>
                    <a:srgbClr val="000000"/>
                  </a:solidFill>
                  <a:latin typeface="Lato"/>
                  <a:cs typeface="Times New Roman"/>
                </a:rPr>
                <a:t> shared by the </a:t>
              </a:r>
              <a:r>
                <a:rPr lang="en-US" sz="1300" kern="0" err="1">
                  <a:solidFill>
                    <a:srgbClr val="000000"/>
                  </a:solidFill>
                  <a:latin typeface="Lato"/>
                  <a:cs typeface="Times New Roman"/>
                </a:rPr>
                <a:t>GeoIKP</a:t>
              </a:r>
              <a:r>
                <a:rPr lang="en-US" sz="1300" kern="0">
                  <a:solidFill>
                    <a:srgbClr val="000000"/>
                  </a:solidFill>
                  <a:latin typeface="Lato"/>
                  <a:cs typeface="Times New Roman"/>
                </a:rPr>
                <a:t> community.</a:t>
              </a:r>
            </a:p>
          </p:txBody>
        </p:sp>
      </p:grpSp>
      <p:grpSp>
        <p:nvGrpSpPr>
          <p:cNvPr id="10" name="Group 9">
            <a:extLst>
              <a:ext uri="{FF2B5EF4-FFF2-40B4-BE49-F238E27FC236}">
                <a16:creationId xmlns:a16="http://schemas.microsoft.com/office/drawing/2014/main" id="{1A8F589F-FB2A-0AAC-7488-869A23AD3622}"/>
              </a:ext>
            </a:extLst>
          </p:cNvPr>
          <p:cNvGrpSpPr/>
          <p:nvPr/>
        </p:nvGrpSpPr>
        <p:grpSpPr>
          <a:xfrm>
            <a:off x="6368436" y="2815222"/>
            <a:ext cx="5548544" cy="3056559"/>
            <a:chOff x="6368436" y="2815222"/>
            <a:chExt cx="5548544" cy="3056559"/>
          </a:xfrm>
        </p:grpSpPr>
        <p:grpSp>
          <p:nvGrpSpPr>
            <p:cNvPr id="65" name="Group 64">
              <a:extLst>
                <a:ext uri="{FF2B5EF4-FFF2-40B4-BE49-F238E27FC236}">
                  <a16:creationId xmlns:a16="http://schemas.microsoft.com/office/drawing/2014/main" id="{50948D98-8685-97A5-962D-B526AD2059A4}"/>
                </a:ext>
              </a:extLst>
            </p:cNvPr>
            <p:cNvGrpSpPr/>
            <p:nvPr/>
          </p:nvGrpSpPr>
          <p:grpSpPr>
            <a:xfrm>
              <a:off x="8298945" y="3604776"/>
              <a:ext cx="1925135" cy="1152648"/>
              <a:chOff x="7057568" y="4568751"/>
              <a:chExt cx="1995767" cy="1134285"/>
            </a:xfrm>
          </p:grpSpPr>
          <p:pic>
            <p:nvPicPr>
              <p:cNvPr id="63" name="Picture 62">
                <a:extLst>
                  <a:ext uri="{FF2B5EF4-FFF2-40B4-BE49-F238E27FC236}">
                    <a16:creationId xmlns:a16="http://schemas.microsoft.com/office/drawing/2014/main" id="{4337B4EA-8D6B-A390-A43C-591F0013BCC0}"/>
                  </a:ext>
                </a:extLst>
              </p:cNvPr>
              <p:cNvPicPr>
                <a:picLocks noChangeAspect="1"/>
              </p:cNvPicPr>
              <p:nvPr/>
            </p:nvPicPr>
            <p:blipFill rotWithShape="1">
              <a:blip r:embed="rId27">
                <a:extLst>
                  <a:ext uri="{28A0092B-C50C-407E-A947-70E740481C1C}">
                    <a14:useLocalDpi xmlns:a14="http://schemas.microsoft.com/office/drawing/2010/main"/>
                  </a:ext>
                </a:extLst>
              </a:blip>
              <a:srcRect/>
              <a:stretch/>
            </p:blipFill>
            <p:spPr>
              <a:xfrm>
                <a:off x="7067437" y="4590054"/>
                <a:ext cx="1984398" cy="1112982"/>
              </a:xfrm>
              <a:prstGeom prst="rect">
                <a:avLst/>
              </a:prstGeom>
              <a:ln>
                <a:solidFill>
                  <a:srgbClr val="325491"/>
                </a:solidFill>
              </a:ln>
              <a:scene3d>
                <a:camera prst="orthographicFront">
                  <a:rot lat="1200000" lon="1800000" rev="0"/>
                </a:camera>
                <a:lightRig rig="threePt" dir="t"/>
              </a:scene3d>
            </p:spPr>
          </p:pic>
          <p:pic>
            <p:nvPicPr>
              <p:cNvPr id="64" name="Picture 63" descr="Graphical user interface, application&#10;&#10;Description automatically generated">
                <a:extLst>
                  <a:ext uri="{FF2B5EF4-FFF2-40B4-BE49-F238E27FC236}">
                    <a16:creationId xmlns:a16="http://schemas.microsoft.com/office/drawing/2014/main" id="{5F67D458-C034-F617-06DA-8CFD0AD56662}"/>
                  </a:ext>
                </a:extLst>
              </p:cNvPr>
              <p:cNvPicPr/>
              <p:nvPr/>
            </p:nvPicPr>
            <p:blipFill rotWithShape="1">
              <a:blip r:embed="rId28" cstate="print">
                <a:extLst>
                  <a:ext uri="{28A0092B-C50C-407E-A947-70E740481C1C}">
                    <a14:useLocalDpi xmlns:a14="http://schemas.microsoft.com/office/drawing/2010/main"/>
                  </a:ext>
                </a:extLst>
              </a:blip>
              <a:srcRect/>
              <a:stretch/>
            </p:blipFill>
            <p:spPr>
              <a:xfrm>
                <a:off x="7057568" y="4568751"/>
                <a:ext cx="1995767" cy="246188"/>
              </a:xfrm>
              <a:prstGeom prst="rect">
                <a:avLst/>
              </a:prstGeom>
              <a:scene3d>
                <a:camera prst="orthographicFront">
                  <a:rot lat="1200000" lon="1800000" rev="0"/>
                </a:camera>
                <a:lightRig rig="threePt" dir="t"/>
              </a:scene3d>
            </p:spPr>
          </p:pic>
        </p:grpSp>
        <p:sp>
          <p:nvSpPr>
            <p:cNvPr id="198" name="Oval 197">
              <a:extLst>
                <a:ext uri="{FF2B5EF4-FFF2-40B4-BE49-F238E27FC236}">
                  <a16:creationId xmlns:a16="http://schemas.microsoft.com/office/drawing/2014/main" id="{2F2A50D3-68AC-F4BD-E844-170D2383D9BD}"/>
                </a:ext>
              </a:extLst>
            </p:cNvPr>
            <p:cNvSpPr>
              <a:spLocks noChangeAspect="1"/>
            </p:cNvSpPr>
            <p:nvPr/>
          </p:nvSpPr>
          <p:spPr>
            <a:xfrm>
              <a:off x="7325951" y="3800639"/>
              <a:ext cx="233889" cy="225351"/>
            </a:xfrm>
            <a:prstGeom prst="ellipse">
              <a:avLst/>
            </a:prstGeom>
            <a:solidFill>
              <a:srgbClr val="325491"/>
            </a:solidFill>
            <a:ln>
              <a:solidFill>
                <a:srgbClr val="C8EBFA"/>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x-none" sz="1350"/>
            </a:p>
          </p:txBody>
        </p:sp>
        <p:sp>
          <p:nvSpPr>
            <p:cNvPr id="205" name="Oval 204">
              <a:extLst>
                <a:ext uri="{FF2B5EF4-FFF2-40B4-BE49-F238E27FC236}">
                  <a16:creationId xmlns:a16="http://schemas.microsoft.com/office/drawing/2014/main" id="{2EF8445A-4FA2-F20B-281C-20D72F41B66D}"/>
                </a:ext>
              </a:extLst>
            </p:cNvPr>
            <p:cNvSpPr>
              <a:spLocks noChangeAspect="1"/>
            </p:cNvSpPr>
            <p:nvPr/>
          </p:nvSpPr>
          <p:spPr>
            <a:xfrm>
              <a:off x="8232160" y="3380626"/>
              <a:ext cx="233889" cy="225351"/>
            </a:xfrm>
            <a:prstGeom prst="ellipse">
              <a:avLst/>
            </a:prstGeom>
            <a:solidFill>
              <a:srgbClr val="325491"/>
            </a:solidFill>
            <a:ln>
              <a:solidFill>
                <a:srgbClr val="C8EBFA"/>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x-none" sz="1350"/>
            </a:p>
          </p:txBody>
        </p:sp>
        <p:sp>
          <p:nvSpPr>
            <p:cNvPr id="217" name="TextBox 216">
              <a:extLst>
                <a:ext uri="{FF2B5EF4-FFF2-40B4-BE49-F238E27FC236}">
                  <a16:creationId xmlns:a16="http://schemas.microsoft.com/office/drawing/2014/main" id="{AB7A2C4C-452E-4877-2DC6-459C35703EB8}"/>
                </a:ext>
              </a:extLst>
            </p:cNvPr>
            <p:cNvSpPr txBox="1"/>
            <p:nvPr/>
          </p:nvSpPr>
          <p:spPr>
            <a:xfrm>
              <a:off x="9064880" y="4979229"/>
              <a:ext cx="2852100" cy="8925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300" b="1">
                  <a:latin typeface="Lato"/>
                  <a:ea typeface="Lato"/>
                  <a:cs typeface="Lato"/>
                </a:rPr>
                <a:t>3.</a:t>
              </a:r>
              <a:r>
                <a:rPr lang="en-GB" sz="1300" b="1">
                  <a:solidFill>
                    <a:srgbClr val="FF8400"/>
                  </a:solidFill>
                  <a:latin typeface="Lato"/>
                  <a:ea typeface="Lato"/>
                  <a:cs typeface="Lato"/>
                </a:rPr>
                <a:t> Discover</a:t>
              </a:r>
              <a:r>
                <a:rPr lang="en-GB" sz="1300">
                  <a:latin typeface="Lato"/>
                  <a:ea typeface="Lato"/>
                  <a:cs typeface="Lato"/>
                </a:rPr>
                <a:t> how NBS have been employed around the globe</a:t>
              </a:r>
              <a:r>
                <a:rPr lang="en-GB" sz="1300">
                  <a:solidFill>
                    <a:schemeClr val="tx1">
                      <a:lumMod val="95000"/>
                      <a:lumOff val="5000"/>
                    </a:schemeClr>
                  </a:solidFill>
                  <a:latin typeface="Lato"/>
                  <a:ea typeface="Lato"/>
                  <a:cs typeface="Arial"/>
                </a:rPr>
                <a:t>, search for relevant legislation and </a:t>
              </a:r>
              <a:endParaRPr lang="en-US">
                <a:solidFill>
                  <a:schemeClr val="tx1">
                    <a:lumMod val="95000"/>
                    <a:lumOff val="5000"/>
                  </a:schemeClr>
                </a:solidFill>
                <a:latin typeface="Calibri" panose="020F0502020204030204"/>
                <a:ea typeface="Lato"/>
                <a:cs typeface="Calibri" panose="020F0502020204030204"/>
              </a:endParaRPr>
            </a:p>
            <a:p>
              <a:r>
                <a:rPr lang="en-GB" sz="1300">
                  <a:solidFill>
                    <a:schemeClr val="tx1">
                      <a:lumMod val="95000"/>
                      <a:lumOff val="5000"/>
                    </a:schemeClr>
                  </a:solidFill>
                  <a:latin typeface="Lato"/>
                  <a:ea typeface="Lato"/>
                  <a:cs typeface="Arial"/>
                </a:rPr>
                <a:t>find partners &amp; funding.</a:t>
              </a:r>
              <a:endParaRPr lang="en-US">
                <a:solidFill>
                  <a:schemeClr val="tx1">
                    <a:lumMod val="95000"/>
                    <a:lumOff val="5000"/>
                  </a:schemeClr>
                </a:solidFill>
                <a:cs typeface="Calibri"/>
              </a:endParaRPr>
            </a:p>
          </p:txBody>
        </p:sp>
        <p:grpSp>
          <p:nvGrpSpPr>
            <p:cNvPr id="73" name="Group 72">
              <a:extLst>
                <a:ext uri="{FF2B5EF4-FFF2-40B4-BE49-F238E27FC236}">
                  <a16:creationId xmlns:a16="http://schemas.microsoft.com/office/drawing/2014/main" id="{B4E22CA2-C463-DFB7-FEA4-81AF4DABCDC0}"/>
                </a:ext>
              </a:extLst>
            </p:cNvPr>
            <p:cNvGrpSpPr/>
            <p:nvPr/>
          </p:nvGrpSpPr>
          <p:grpSpPr>
            <a:xfrm>
              <a:off x="6368436" y="2815222"/>
              <a:ext cx="1577166" cy="815112"/>
              <a:chOff x="3484631" y="2414155"/>
              <a:chExt cx="2102887" cy="1086816"/>
            </a:xfrm>
            <a:scene3d>
              <a:camera prst="orthographicFront">
                <a:rot lat="1200000" lon="1800000" rev="0"/>
              </a:camera>
              <a:lightRig rig="threePt" dir="t"/>
            </a:scene3d>
          </p:grpSpPr>
          <p:pic>
            <p:nvPicPr>
              <p:cNvPr id="71" name="Picture 70" descr="Graphical user interface&#10;&#10;Description automatically generated">
                <a:extLst>
                  <a:ext uri="{FF2B5EF4-FFF2-40B4-BE49-F238E27FC236}">
                    <a16:creationId xmlns:a16="http://schemas.microsoft.com/office/drawing/2014/main" id="{3E06990B-70C9-AA5E-CCBC-01EC7470EE27}"/>
                  </a:ext>
                </a:extLst>
              </p:cNvPr>
              <p:cNvPicPr/>
              <p:nvPr/>
            </p:nvPicPr>
            <p:blipFill rotWithShape="1">
              <a:blip r:embed="rId29" cstate="print">
                <a:extLst>
                  <a:ext uri="{28A0092B-C50C-407E-A947-70E740481C1C}">
                    <a14:useLocalDpi xmlns:a14="http://schemas.microsoft.com/office/drawing/2010/main"/>
                  </a:ext>
                </a:extLst>
              </a:blip>
              <a:srcRect/>
              <a:stretch/>
            </p:blipFill>
            <p:spPr>
              <a:xfrm>
                <a:off x="3484631" y="2414155"/>
                <a:ext cx="2101585" cy="1086816"/>
              </a:xfrm>
              <a:prstGeom prst="rect">
                <a:avLst/>
              </a:prstGeom>
              <a:ln>
                <a:solidFill>
                  <a:srgbClr val="325491"/>
                </a:solidFill>
              </a:ln>
            </p:spPr>
          </p:pic>
          <p:pic>
            <p:nvPicPr>
              <p:cNvPr id="72" name="Picture 71" descr="Graphical user interface&#10;&#10;Description automatically generated">
                <a:extLst>
                  <a:ext uri="{FF2B5EF4-FFF2-40B4-BE49-F238E27FC236}">
                    <a16:creationId xmlns:a16="http://schemas.microsoft.com/office/drawing/2014/main" id="{CC55AA86-3DE7-9BDE-3DF1-048243B8FFFA}"/>
                  </a:ext>
                </a:extLst>
              </p:cNvPr>
              <p:cNvPicPr/>
              <p:nvPr/>
            </p:nvPicPr>
            <p:blipFill rotWithShape="1">
              <a:blip r:embed="rId30">
                <a:extLst>
                  <a:ext uri="{28A0092B-C50C-407E-A947-70E740481C1C}">
                    <a14:useLocalDpi xmlns:a14="http://schemas.microsoft.com/office/drawing/2010/main"/>
                  </a:ext>
                </a:extLst>
              </a:blip>
              <a:srcRect/>
              <a:stretch/>
            </p:blipFill>
            <p:spPr>
              <a:xfrm>
                <a:off x="3535633" y="2422309"/>
                <a:ext cx="2051885" cy="462328"/>
              </a:xfrm>
              <a:prstGeom prst="rect">
                <a:avLst/>
              </a:prstGeom>
              <a:ln>
                <a:solidFill>
                  <a:srgbClr val="325491"/>
                </a:solidFill>
              </a:ln>
            </p:spPr>
          </p:pic>
        </p:grpSp>
        <p:grpSp>
          <p:nvGrpSpPr>
            <p:cNvPr id="57" name="Group 56">
              <a:extLst>
                <a:ext uri="{FF2B5EF4-FFF2-40B4-BE49-F238E27FC236}">
                  <a16:creationId xmlns:a16="http://schemas.microsoft.com/office/drawing/2014/main" id="{48A2485B-0FBD-F55E-7516-4DD19F2159F4}"/>
                </a:ext>
              </a:extLst>
            </p:cNvPr>
            <p:cNvGrpSpPr/>
            <p:nvPr/>
          </p:nvGrpSpPr>
          <p:grpSpPr>
            <a:xfrm>
              <a:off x="7326008" y="4131446"/>
              <a:ext cx="1824441" cy="847442"/>
              <a:chOff x="417083" y="1219293"/>
              <a:chExt cx="2205765" cy="1108393"/>
            </a:xfrm>
            <a:scene3d>
              <a:camera prst="orthographicFront">
                <a:rot lat="1200000" lon="1800000" rev="0"/>
              </a:camera>
              <a:lightRig rig="threePt" dir="t"/>
            </a:scene3d>
          </p:grpSpPr>
          <p:pic>
            <p:nvPicPr>
              <p:cNvPr id="59" name="Picture 58" descr="Graphical user interface&#10;&#10;Description automatically generated">
                <a:extLst>
                  <a:ext uri="{FF2B5EF4-FFF2-40B4-BE49-F238E27FC236}">
                    <a16:creationId xmlns:a16="http://schemas.microsoft.com/office/drawing/2014/main" id="{89E52EEB-2EA7-8E90-9EEF-D8E13ADDD3F0}"/>
                  </a:ext>
                </a:extLst>
              </p:cNvPr>
              <p:cNvPicPr/>
              <p:nvPr/>
            </p:nvPicPr>
            <p:blipFill rotWithShape="1">
              <a:blip r:embed="rId31">
                <a:extLst>
                  <a:ext uri="{28A0092B-C50C-407E-A947-70E740481C1C}">
                    <a14:useLocalDpi xmlns:a14="http://schemas.microsoft.com/office/drawing/2010/main"/>
                  </a:ext>
                </a:extLst>
              </a:blip>
              <a:srcRect/>
              <a:stretch/>
            </p:blipFill>
            <p:spPr>
              <a:xfrm>
                <a:off x="420454" y="1611472"/>
                <a:ext cx="2202394" cy="716214"/>
              </a:xfrm>
              <a:prstGeom prst="rect">
                <a:avLst/>
              </a:prstGeom>
            </p:spPr>
          </p:pic>
          <p:pic>
            <p:nvPicPr>
              <p:cNvPr id="60" name="Picture 59" descr="Graphical user interface, website&#10;&#10;Description automatically generated">
                <a:extLst>
                  <a:ext uri="{FF2B5EF4-FFF2-40B4-BE49-F238E27FC236}">
                    <a16:creationId xmlns:a16="http://schemas.microsoft.com/office/drawing/2014/main" id="{336FC741-EDB0-DC76-3AA1-D9E0C02E4D8C}"/>
                  </a:ext>
                </a:extLst>
              </p:cNvPr>
              <p:cNvPicPr/>
              <p:nvPr/>
            </p:nvPicPr>
            <p:blipFill rotWithShape="1">
              <a:blip r:embed="rId32">
                <a:extLst>
                  <a:ext uri="{28A0092B-C50C-407E-A947-70E740481C1C}">
                    <a14:useLocalDpi xmlns:a14="http://schemas.microsoft.com/office/drawing/2010/main"/>
                  </a:ext>
                </a:extLst>
              </a:blip>
              <a:srcRect/>
              <a:stretch/>
            </p:blipFill>
            <p:spPr>
              <a:xfrm>
                <a:off x="417083" y="1219293"/>
                <a:ext cx="2205765" cy="469031"/>
              </a:xfrm>
              <a:prstGeom prst="rect">
                <a:avLst/>
              </a:prstGeom>
            </p:spPr>
          </p:pic>
        </p:grpSp>
        <p:sp>
          <p:nvSpPr>
            <p:cNvPr id="58" name="Oval 57">
              <a:extLst>
                <a:ext uri="{FF2B5EF4-FFF2-40B4-BE49-F238E27FC236}">
                  <a16:creationId xmlns:a16="http://schemas.microsoft.com/office/drawing/2014/main" id="{7A9D4FE5-B71D-0A41-9DF2-7BAEFEB946E5}"/>
                </a:ext>
              </a:extLst>
            </p:cNvPr>
            <p:cNvSpPr>
              <a:spLocks noChangeAspect="1"/>
            </p:cNvSpPr>
            <p:nvPr/>
          </p:nvSpPr>
          <p:spPr>
            <a:xfrm>
              <a:off x="7763373" y="3637010"/>
              <a:ext cx="223585" cy="208536"/>
            </a:xfrm>
            <a:prstGeom prst="ellipse">
              <a:avLst/>
            </a:prstGeom>
            <a:solidFill>
              <a:srgbClr val="325491"/>
            </a:solidFill>
            <a:ln>
              <a:solidFill>
                <a:srgbClr val="C8EBFA"/>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91440" tIns="45720" rIns="91440" bIns="45720" anchor="t"/>
            <a:lstStyle/>
            <a:p>
              <a:endParaRPr lang="x-none" sz="1350">
                <a:latin typeface="Calibri Light"/>
                <a:cs typeface="Calibri Light"/>
              </a:endParaRPr>
            </a:p>
          </p:txBody>
        </p:sp>
      </p:grpSp>
    </p:spTree>
    <p:extLst>
      <p:ext uri="{BB962C8B-B14F-4D97-AF65-F5344CB8AC3E}">
        <p14:creationId xmlns:p14="http://schemas.microsoft.com/office/powerpoint/2010/main" val="588147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707357" y="1928732"/>
            <a:ext cx="3333749" cy="2624327"/>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Rectangle 3">
            <a:extLst>
              <a:ext uri="{FF2B5EF4-FFF2-40B4-BE49-F238E27FC236}">
                <a16:creationId xmlns:a16="http://schemas.microsoft.com/office/drawing/2014/main" id="{08E35E30-C7DC-D8DB-238A-2298E4F7FB1B}"/>
              </a:ext>
            </a:extLst>
          </p:cNvPr>
          <p:cNvSpPr txBox="1">
            <a:spLocks noChangeArrowheads="1"/>
          </p:cNvSpPr>
          <p:nvPr/>
        </p:nvSpPr>
        <p:spPr bwMode="auto">
          <a:xfrm>
            <a:off x="256519" y="2508550"/>
            <a:ext cx="3211895" cy="2547257"/>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0000"/>
              </a:lnSpc>
              <a:spcBef>
                <a:spcPct val="0"/>
              </a:spcBef>
              <a:spcAft>
                <a:spcPts val="600"/>
              </a:spcAft>
              <a:buNone/>
            </a:pPr>
            <a:r>
              <a:rPr lang="en-US" altLang="it-IT" sz="3100" dirty="0" err="1">
                <a:solidFill>
                  <a:srgbClr val="FF8400"/>
                </a:solidFill>
                <a:latin typeface="Lato"/>
                <a:ea typeface="Lato"/>
                <a:cs typeface="Lato"/>
              </a:rPr>
              <a:t>GeoIKP</a:t>
            </a:r>
            <a:endParaRPr lang="en-US" altLang="it-IT" sz="3100" dirty="0">
              <a:solidFill>
                <a:srgbClr val="FF8400"/>
              </a:solidFill>
              <a:latin typeface="Lato"/>
              <a:ea typeface="Lato"/>
              <a:cs typeface="Lato"/>
            </a:endParaRPr>
          </a:p>
          <a:p>
            <a:pPr>
              <a:lnSpc>
                <a:spcPct val="90000"/>
              </a:lnSpc>
              <a:spcBef>
                <a:spcPct val="0"/>
              </a:spcBef>
              <a:spcAft>
                <a:spcPts val="600"/>
              </a:spcAft>
              <a:buNone/>
            </a:pPr>
            <a:r>
              <a:rPr lang="en-US" altLang="it-IT" sz="3100" dirty="0">
                <a:solidFill>
                  <a:srgbClr val="FF8400"/>
                </a:solidFill>
                <a:latin typeface="Lato"/>
                <a:ea typeface="Lato"/>
                <a:cs typeface="Lato"/>
              </a:rPr>
              <a:t>Welcome</a:t>
            </a:r>
          </a:p>
          <a:p>
            <a:pPr>
              <a:lnSpc>
                <a:spcPct val="90000"/>
              </a:lnSpc>
              <a:spcBef>
                <a:spcPct val="0"/>
              </a:spcBef>
              <a:spcAft>
                <a:spcPts val="600"/>
              </a:spcAft>
              <a:buNone/>
            </a:pPr>
            <a:r>
              <a:rPr lang="en-US" altLang="it-IT" sz="3100" dirty="0">
                <a:solidFill>
                  <a:srgbClr val="FF8400"/>
                </a:solidFill>
                <a:latin typeface="Lato"/>
                <a:ea typeface="Lato"/>
                <a:cs typeface="Lato"/>
              </a:rPr>
              <a:t>Page</a:t>
            </a:r>
            <a:endParaRPr lang="en-US" altLang="it-IT" sz="3100" kern="1200" dirty="0">
              <a:solidFill>
                <a:srgbClr val="FF8400"/>
              </a:solidFill>
              <a:latin typeface="Lato"/>
              <a:ea typeface="Lato"/>
              <a:cs typeface="Lato"/>
            </a:endParaRPr>
          </a:p>
          <a:p>
            <a:pPr>
              <a:lnSpc>
                <a:spcPct val="90000"/>
              </a:lnSpc>
              <a:spcBef>
                <a:spcPct val="0"/>
              </a:spcBef>
              <a:spcAft>
                <a:spcPts val="600"/>
              </a:spcAft>
              <a:buNone/>
            </a:pPr>
            <a:endParaRPr lang="en-US" altLang="it-IT" sz="3100" kern="1200" dirty="0">
              <a:solidFill>
                <a:srgbClr val="FF8400"/>
              </a:solidFill>
              <a:latin typeface="Lato"/>
              <a:ea typeface="Lato"/>
              <a:cs typeface="Calibri Light"/>
            </a:endParaRPr>
          </a:p>
        </p:txBody>
      </p:sp>
      <p:sp>
        <p:nvSpPr>
          <p:cNvPr id="8" name="Rectangle 3">
            <a:extLst>
              <a:ext uri="{FF2B5EF4-FFF2-40B4-BE49-F238E27FC236}">
                <a16:creationId xmlns:a16="http://schemas.microsoft.com/office/drawing/2014/main" id="{940E7754-73C9-A48C-D1CA-9A7A820547C2}"/>
              </a:ext>
            </a:extLst>
          </p:cNvPr>
          <p:cNvSpPr txBox="1">
            <a:spLocks noChangeArrowheads="1"/>
          </p:cNvSpPr>
          <p:nvPr/>
        </p:nvSpPr>
        <p:spPr bwMode="auto">
          <a:xfrm>
            <a:off x="2750957" y="190038"/>
            <a:ext cx="7353613" cy="850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spcBef>
                <a:spcPts val="0"/>
              </a:spcBef>
              <a:buFont typeface="Wingdings" pitchFamily="2" charset="2"/>
              <a:buNone/>
            </a:pPr>
            <a:r>
              <a:rPr lang="en-GB" altLang="it-IT" sz="2800" b="1" err="1">
                <a:solidFill>
                  <a:srgbClr val="34C4F2"/>
                </a:solidFill>
                <a:latin typeface="Arial" panose="020B0604020202020204" pitchFamily="34" charset="0"/>
                <a:cs typeface="Arial" panose="020B0604020202020204" pitchFamily="34" charset="0"/>
              </a:rPr>
              <a:t>GeoIKP</a:t>
            </a:r>
            <a:r>
              <a:rPr lang="en-GB" altLang="it-IT" sz="2800" b="1">
                <a:solidFill>
                  <a:srgbClr val="34C4F2"/>
                </a:solidFill>
                <a:latin typeface="Arial" panose="020B0604020202020204" pitchFamily="34" charset="0"/>
                <a:cs typeface="Arial" panose="020B0604020202020204" pitchFamily="34" charset="0"/>
              </a:rPr>
              <a:t> </a:t>
            </a:r>
            <a:r>
              <a:rPr lang="en-GB" altLang="it-IT" sz="2800" b="1" i="1">
                <a:solidFill>
                  <a:srgbClr val="34C4F2"/>
                </a:solidFill>
                <a:latin typeface="Arial" panose="020B0604020202020204" pitchFamily="34" charset="0"/>
                <a:cs typeface="Arial" panose="020B0604020202020204" pitchFamily="34" charset="0"/>
              </a:rPr>
              <a:t>Virtual tour</a:t>
            </a:r>
          </a:p>
          <a:p>
            <a:pPr algn="r">
              <a:spcBef>
                <a:spcPts val="0"/>
              </a:spcBef>
              <a:buFont typeface="Wingdings" pitchFamily="2" charset="2"/>
              <a:buNone/>
            </a:pPr>
            <a:endParaRPr lang="en-GB" altLang="it-IT" sz="2800" b="1">
              <a:solidFill>
                <a:srgbClr val="34C4F2"/>
              </a:solidFill>
              <a:latin typeface="Arial" panose="020B0604020202020204" pitchFamily="34" charset="0"/>
              <a:cs typeface="Arial" panose="020B0604020202020204" pitchFamily="34" charset="0"/>
            </a:endParaRPr>
          </a:p>
        </p:txBody>
      </p:sp>
      <p:sp>
        <p:nvSpPr>
          <p:cNvPr id="30" name="TextBox 29">
            <a:extLst>
              <a:ext uri="{FF2B5EF4-FFF2-40B4-BE49-F238E27FC236}">
                <a16:creationId xmlns:a16="http://schemas.microsoft.com/office/drawing/2014/main" id="{A002ACDA-A39B-C666-2A06-F3FABF4207B4}"/>
              </a:ext>
            </a:extLst>
          </p:cNvPr>
          <p:cNvSpPr txBox="1"/>
          <p:nvPr/>
        </p:nvSpPr>
        <p:spPr>
          <a:xfrm>
            <a:off x="9438703" y="2571535"/>
            <a:ext cx="2468508" cy="2308324"/>
          </a:xfrm>
          <a:prstGeom prst="rect">
            <a:avLst/>
          </a:prstGeom>
          <a:solidFill>
            <a:schemeClr val="bg1"/>
          </a:solidFill>
        </p:spPr>
        <p:txBody>
          <a:bodyPr wrap="square" lIns="91440" tIns="45720" rIns="91440" bIns="45720" rtlCol="0" anchor="t">
            <a:spAutoFit/>
          </a:bodyPr>
          <a:lstStyle/>
          <a:p>
            <a:pPr marL="285750" indent="-285750">
              <a:buClr>
                <a:srgbClr val="00A7E2"/>
              </a:buClr>
              <a:buFont typeface="Arial" panose="020B0604020202020204" pitchFamily="34" charset="0"/>
              <a:buChar char="•"/>
            </a:pPr>
            <a:endParaRPr lang="en-US" sz="1800" dirty="0">
              <a:latin typeface="Lato"/>
              <a:ea typeface="Lato"/>
              <a:cs typeface="Calibri"/>
            </a:endParaRPr>
          </a:p>
          <a:p>
            <a:pPr marL="285750" indent="-285750">
              <a:buClr>
                <a:srgbClr val="00A7E2"/>
              </a:buClr>
              <a:buFont typeface="Arial" panose="020B0604020202020204" pitchFamily="34" charset="0"/>
              <a:buChar char="•"/>
            </a:pPr>
            <a:r>
              <a:rPr lang="en-US" sz="1800" dirty="0">
                <a:latin typeface="Lato"/>
                <a:ea typeface="Lato"/>
                <a:cs typeface="Lato"/>
              </a:rPr>
              <a:t>Scroll the different profiles and choose one</a:t>
            </a:r>
          </a:p>
          <a:p>
            <a:pPr marL="285750" indent="-285750">
              <a:buClr>
                <a:srgbClr val="00A7E2"/>
              </a:buClr>
              <a:buFont typeface="Arial" panose="020B0604020202020204" pitchFamily="34" charset="0"/>
              <a:buChar char="•"/>
            </a:pPr>
            <a:endParaRPr lang="en-US" dirty="0">
              <a:latin typeface="Lato"/>
              <a:ea typeface="Lato"/>
              <a:cs typeface="Lato"/>
            </a:endParaRPr>
          </a:p>
          <a:p>
            <a:pPr marL="285750" indent="-285750">
              <a:buClr>
                <a:srgbClr val="00A7E2"/>
              </a:buClr>
              <a:buFont typeface="Arial" panose="020B0604020202020204" pitchFamily="34" charset="0"/>
              <a:buChar char="•"/>
            </a:pPr>
            <a:r>
              <a:rPr lang="en-US" sz="1800" dirty="0">
                <a:latin typeface="Lato"/>
                <a:ea typeface="Lato"/>
                <a:cs typeface="Lato"/>
              </a:rPr>
              <a:t>Click “View Profile” to start navigating</a:t>
            </a:r>
            <a:r>
              <a:rPr lang="en-US" dirty="0">
                <a:latin typeface="Lato"/>
                <a:ea typeface="Lato"/>
                <a:cs typeface="Lato"/>
              </a:rPr>
              <a:t> </a:t>
            </a:r>
            <a:endParaRPr lang="en-US" sz="1800" dirty="0">
              <a:latin typeface="Lato"/>
              <a:ea typeface="Lato"/>
              <a:cs typeface="Lato"/>
            </a:endParaRPr>
          </a:p>
          <a:p>
            <a:pPr marL="285750" indent="-285750">
              <a:buFont typeface="Arial" panose="020B0604020202020204" pitchFamily="34" charset="0"/>
              <a:buChar char="•"/>
            </a:pPr>
            <a:endParaRPr lang="en-US" sz="1800" dirty="0">
              <a:latin typeface="Lato"/>
              <a:ea typeface="Lato"/>
              <a:cs typeface="Calibri"/>
            </a:endParaRPr>
          </a:p>
        </p:txBody>
      </p:sp>
      <p:cxnSp>
        <p:nvCxnSpPr>
          <p:cNvPr id="31" name="Straight Arrow Connector 30">
            <a:extLst>
              <a:ext uri="{FF2B5EF4-FFF2-40B4-BE49-F238E27FC236}">
                <a16:creationId xmlns:a16="http://schemas.microsoft.com/office/drawing/2014/main" id="{9DBB2154-19B2-75CE-15D5-6F4D9AEF3ACE}"/>
              </a:ext>
            </a:extLst>
          </p:cNvPr>
          <p:cNvCxnSpPr>
            <a:cxnSpLocks/>
          </p:cNvCxnSpPr>
          <p:nvPr/>
        </p:nvCxnSpPr>
        <p:spPr>
          <a:xfrm flipH="1">
            <a:off x="8560144" y="3752598"/>
            <a:ext cx="641873" cy="5255"/>
          </a:xfrm>
          <a:prstGeom prst="straightConnector1">
            <a:avLst/>
          </a:prstGeom>
          <a:ln w="76200">
            <a:solidFill>
              <a:srgbClr val="FF84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9D85123E-ECA2-16DF-E790-A207502F2955}"/>
              </a:ext>
            </a:extLst>
          </p:cNvPr>
          <p:cNvCxnSpPr>
            <a:cxnSpLocks/>
          </p:cNvCxnSpPr>
          <p:nvPr/>
        </p:nvCxnSpPr>
        <p:spPr>
          <a:xfrm flipH="1">
            <a:off x="7467600" y="5770892"/>
            <a:ext cx="798254"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93100A5-A613-592E-AC8C-2B7B08E6E229}"/>
              </a:ext>
            </a:extLst>
          </p:cNvPr>
          <p:cNvSpPr/>
          <p:nvPr/>
        </p:nvSpPr>
        <p:spPr>
          <a:xfrm>
            <a:off x="-1210" y="6301922"/>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6" name="Rectangle 5">
            <a:extLst>
              <a:ext uri="{FF2B5EF4-FFF2-40B4-BE49-F238E27FC236}">
                <a16:creationId xmlns:a16="http://schemas.microsoft.com/office/drawing/2014/main" id="{6483DBAC-A2D3-5E14-245D-B677D4E2A42E}"/>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9" name="Picture 8" descr="Logo&#10;&#10;Description automatically generated">
            <a:extLst>
              <a:ext uri="{FF2B5EF4-FFF2-40B4-BE49-F238E27FC236}">
                <a16:creationId xmlns:a16="http://schemas.microsoft.com/office/drawing/2014/main" id="{AFCF8190-0937-4851-9FA8-DCF9F569A2F0}"/>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4" name="Group 13">
            <a:extLst>
              <a:ext uri="{FF2B5EF4-FFF2-40B4-BE49-F238E27FC236}">
                <a16:creationId xmlns:a16="http://schemas.microsoft.com/office/drawing/2014/main" id="{6EFE9817-F89C-C3B6-123A-C9030B81B79D}"/>
              </a:ext>
            </a:extLst>
          </p:cNvPr>
          <p:cNvGrpSpPr/>
          <p:nvPr/>
        </p:nvGrpSpPr>
        <p:grpSpPr>
          <a:xfrm>
            <a:off x="9938654" y="6352565"/>
            <a:ext cx="2141003" cy="464738"/>
            <a:chOff x="266045" y="6130130"/>
            <a:chExt cx="2431435" cy="525217"/>
          </a:xfrm>
        </p:grpSpPr>
        <p:pic>
          <p:nvPicPr>
            <p:cNvPr id="11" name="Picture 10">
              <a:extLst>
                <a:ext uri="{FF2B5EF4-FFF2-40B4-BE49-F238E27FC236}">
                  <a16:creationId xmlns:a16="http://schemas.microsoft.com/office/drawing/2014/main" id="{750ADBA4-052C-5C65-61EA-424B9A4EA820}"/>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3" name="TextBox 12">
              <a:extLst>
                <a:ext uri="{FF2B5EF4-FFF2-40B4-BE49-F238E27FC236}">
                  <a16:creationId xmlns:a16="http://schemas.microsoft.com/office/drawing/2014/main" id="{513901F4-22C3-099F-46D6-A1B3FCE186FF}"/>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16" name="TextBox 15">
            <a:extLst>
              <a:ext uri="{FF2B5EF4-FFF2-40B4-BE49-F238E27FC236}">
                <a16:creationId xmlns:a16="http://schemas.microsoft.com/office/drawing/2014/main" id="{D5D2B164-BB8A-7FCB-D9BA-19D2E088952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err="1">
                <a:solidFill>
                  <a:schemeClr val="bg1"/>
                </a:solidFill>
                <a:latin typeface="Lato"/>
                <a:ea typeface="Lato"/>
                <a:cs typeface="Lato"/>
              </a:rPr>
              <a:t>GeoIKP</a:t>
            </a:r>
            <a:r>
              <a:rPr lang="en-GB" sz="3200" b="1" dirty="0">
                <a:solidFill>
                  <a:schemeClr val="bg1"/>
                </a:solidFill>
                <a:latin typeface="Lato"/>
                <a:ea typeface="Lato"/>
                <a:cs typeface="Lato"/>
              </a:rPr>
              <a:t> Virtual Tour: Homepage</a:t>
            </a:r>
            <a:endParaRPr lang="en-GB" sz="32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 name="Rectangle 1">
            <a:extLst>
              <a:ext uri="{FF2B5EF4-FFF2-40B4-BE49-F238E27FC236}">
                <a16:creationId xmlns:a16="http://schemas.microsoft.com/office/drawing/2014/main" id="{36D833F8-29BD-060F-DD2C-77EA970C7FFD}"/>
              </a:ext>
            </a:extLst>
          </p:cNvPr>
          <p:cNvSpPr/>
          <p:nvPr/>
        </p:nvSpPr>
        <p:spPr>
          <a:xfrm>
            <a:off x="2054772" y="1489841"/>
            <a:ext cx="2632841" cy="37574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E6D97229-02F6-CE9E-F28A-F2DD20F2C842}"/>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15</a:t>
            </a:r>
          </a:p>
        </p:txBody>
      </p:sp>
      <p:pic>
        <p:nvPicPr>
          <p:cNvPr id="22" name="Picture 21">
            <a:extLst>
              <a:ext uri="{FF2B5EF4-FFF2-40B4-BE49-F238E27FC236}">
                <a16:creationId xmlns:a16="http://schemas.microsoft.com/office/drawing/2014/main" id="{E3C89E09-D0D2-7DBF-2BF0-B919673E4083}"/>
              </a:ext>
            </a:extLst>
          </p:cNvPr>
          <p:cNvPicPr>
            <a:picLocks noChangeAspect="1"/>
          </p:cNvPicPr>
          <p:nvPr/>
        </p:nvPicPr>
        <p:blipFill>
          <a:blip r:embed="rId5"/>
          <a:stretch>
            <a:fillRect/>
          </a:stretch>
        </p:blipFill>
        <p:spPr>
          <a:xfrm>
            <a:off x="4094792" y="1029992"/>
            <a:ext cx="4301634" cy="5230391"/>
          </a:xfrm>
          <a:prstGeom prst="rect">
            <a:avLst/>
          </a:prstGeom>
        </p:spPr>
      </p:pic>
      <p:sp>
        <p:nvSpPr>
          <p:cNvPr id="21" name="Rectangle 20">
            <a:extLst>
              <a:ext uri="{FF2B5EF4-FFF2-40B4-BE49-F238E27FC236}">
                <a16:creationId xmlns:a16="http://schemas.microsoft.com/office/drawing/2014/main" id="{302FCD57-17C0-1D57-79F5-FFE7951B64C0}"/>
              </a:ext>
            </a:extLst>
          </p:cNvPr>
          <p:cNvSpPr/>
          <p:nvPr/>
        </p:nvSpPr>
        <p:spPr>
          <a:xfrm>
            <a:off x="3787794" y="1019481"/>
            <a:ext cx="4751205" cy="5247311"/>
          </a:xfrm>
          <a:prstGeom prst="rect">
            <a:avLst/>
          </a:prstGeom>
          <a:no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Arrow: Chevron 6">
            <a:extLst>
              <a:ext uri="{FF2B5EF4-FFF2-40B4-BE49-F238E27FC236}">
                <a16:creationId xmlns:a16="http://schemas.microsoft.com/office/drawing/2014/main" id="{210A8FCE-E0F3-6F99-63FD-651FCF6072FB}"/>
              </a:ext>
            </a:extLst>
          </p:cNvPr>
          <p:cNvSpPr/>
          <p:nvPr/>
        </p:nvSpPr>
        <p:spPr>
          <a:xfrm>
            <a:off x="2059449" y="2508766"/>
            <a:ext cx="788275" cy="2023240"/>
          </a:xfrm>
          <a:prstGeom prst="chevron">
            <a:avLst/>
          </a:prstGeom>
          <a:solidFill>
            <a:srgbClr val="FF8400"/>
          </a:solidFill>
          <a:ln>
            <a:solidFill>
              <a:srgbClr val="FF8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6168415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707357" y="1928732"/>
            <a:ext cx="3333749" cy="2624327"/>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ectangle 3">
            <a:extLst>
              <a:ext uri="{FF2B5EF4-FFF2-40B4-BE49-F238E27FC236}">
                <a16:creationId xmlns:a16="http://schemas.microsoft.com/office/drawing/2014/main" id="{940E7754-73C9-A48C-D1CA-9A7A820547C2}"/>
              </a:ext>
            </a:extLst>
          </p:cNvPr>
          <p:cNvSpPr txBox="1">
            <a:spLocks noChangeArrowheads="1"/>
          </p:cNvSpPr>
          <p:nvPr/>
        </p:nvSpPr>
        <p:spPr bwMode="auto">
          <a:xfrm>
            <a:off x="2750957" y="32383"/>
            <a:ext cx="7353613" cy="1008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spcBef>
                <a:spcPts val="0"/>
              </a:spcBef>
              <a:buFont typeface="Wingdings" pitchFamily="2" charset="2"/>
              <a:buNone/>
            </a:pPr>
            <a:r>
              <a:rPr lang="en-GB" altLang="it-IT" sz="2800" b="1" err="1">
                <a:solidFill>
                  <a:srgbClr val="34C4F2"/>
                </a:solidFill>
                <a:latin typeface="Arial" panose="020B0604020202020204" pitchFamily="34" charset="0"/>
                <a:cs typeface="Arial" panose="020B0604020202020204" pitchFamily="34" charset="0"/>
              </a:rPr>
              <a:t>GeoIKP</a:t>
            </a:r>
            <a:r>
              <a:rPr lang="en-GB" altLang="it-IT" sz="2800" b="1">
                <a:solidFill>
                  <a:srgbClr val="34C4F2"/>
                </a:solidFill>
                <a:latin typeface="Arial" panose="020B0604020202020204" pitchFamily="34" charset="0"/>
                <a:cs typeface="Arial" panose="020B0604020202020204" pitchFamily="34" charset="0"/>
              </a:rPr>
              <a:t> </a:t>
            </a:r>
            <a:r>
              <a:rPr lang="en-GB" altLang="it-IT" sz="2800" b="1" i="1">
                <a:solidFill>
                  <a:srgbClr val="34C4F2"/>
                </a:solidFill>
                <a:latin typeface="Arial" panose="020B0604020202020204" pitchFamily="34" charset="0"/>
                <a:cs typeface="Arial" panose="020B0604020202020204" pitchFamily="34" charset="0"/>
              </a:rPr>
              <a:t>Virtual tour</a:t>
            </a:r>
          </a:p>
          <a:p>
            <a:pPr algn="r">
              <a:spcBef>
                <a:spcPts val="0"/>
              </a:spcBef>
              <a:buFont typeface="Wingdings" pitchFamily="2" charset="2"/>
              <a:buNone/>
            </a:pPr>
            <a:endParaRPr lang="en-GB" altLang="it-IT" sz="2800" b="1">
              <a:solidFill>
                <a:srgbClr val="34C4F2"/>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1F1F5F36-5DD2-9775-DA7A-8DC74667BA3F}"/>
              </a:ext>
            </a:extLst>
          </p:cNvPr>
          <p:cNvSpPr txBox="1"/>
          <p:nvPr/>
        </p:nvSpPr>
        <p:spPr>
          <a:xfrm>
            <a:off x="6665537" y="1211798"/>
            <a:ext cx="782587" cy="338554"/>
          </a:xfrm>
          <a:prstGeom prst="rect">
            <a:avLst/>
          </a:prstGeom>
          <a:noFill/>
        </p:spPr>
        <p:txBody>
          <a:bodyPr wrap="square" lIns="91440" tIns="45720" rIns="91440" bIns="45720" rtlCol="0" anchor="t">
            <a:spAutoFit/>
          </a:bodyPr>
          <a:lstStyle/>
          <a:p>
            <a:r>
              <a:rPr lang="en-US" sz="1600">
                <a:solidFill>
                  <a:srgbClr val="000000"/>
                </a:solidFill>
                <a:latin typeface="Lato"/>
                <a:ea typeface="Lato"/>
                <a:cs typeface="Lato"/>
              </a:rPr>
              <a:t>Menu </a:t>
            </a:r>
          </a:p>
        </p:txBody>
      </p:sp>
      <p:cxnSp>
        <p:nvCxnSpPr>
          <p:cNvPr id="31" name="Straight Arrow Connector 30">
            <a:extLst>
              <a:ext uri="{FF2B5EF4-FFF2-40B4-BE49-F238E27FC236}">
                <a16:creationId xmlns:a16="http://schemas.microsoft.com/office/drawing/2014/main" id="{9DBB2154-19B2-75CE-15D5-6F4D9AEF3ACE}"/>
              </a:ext>
            </a:extLst>
          </p:cNvPr>
          <p:cNvCxnSpPr>
            <a:cxnSpLocks/>
          </p:cNvCxnSpPr>
          <p:nvPr/>
        </p:nvCxnSpPr>
        <p:spPr>
          <a:xfrm>
            <a:off x="7033281" y="1536707"/>
            <a:ext cx="0" cy="490650"/>
          </a:xfrm>
          <a:prstGeom prst="straightConnector1">
            <a:avLst/>
          </a:prstGeom>
          <a:ln w="76200">
            <a:solidFill>
              <a:srgbClr val="FF84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9D85123E-ECA2-16DF-E790-A207502F2955}"/>
              </a:ext>
            </a:extLst>
          </p:cNvPr>
          <p:cNvCxnSpPr>
            <a:cxnSpLocks/>
          </p:cNvCxnSpPr>
          <p:nvPr/>
        </p:nvCxnSpPr>
        <p:spPr>
          <a:xfrm>
            <a:off x="9249994" y="1573707"/>
            <a:ext cx="0" cy="453651"/>
          </a:xfrm>
          <a:prstGeom prst="straightConnector1">
            <a:avLst/>
          </a:prstGeom>
          <a:ln w="76200">
            <a:solidFill>
              <a:srgbClr val="FF84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E7A9B64-5D7A-4F5B-31BD-D5AED4CF473E}"/>
              </a:ext>
            </a:extLst>
          </p:cNvPr>
          <p:cNvSpPr txBox="1"/>
          <p:nvPr/>
        </p:nvSpPr>
        <p:spPr>
          <a:xfrm>
            <a:off x="8542996" y="1204056"/>
            <a:ext cx="1598515" cy="338554"/>
          </a:xfrm>
          <a:prstGeom prst="rect">
            <a:avLst/>
          </a:prstGeom>
          <a:noFill/>
        </p:spPr>
        <p:txBody>
          <a:bodyPr wrap="square" lIns="91440" tIns="45720" rIns="91440" bIns="45720" rtlCol="0" anchor="t">
            <a:spAutoFit/>
          </a:bodyPr>
          <a:lstStyle/>
          <a:p>
            <a:r>
              <a:rPr lang="en-US" sz="1600">
                <a:solidFill>
                  <a:srgbClr val="000000"/>
                </a:solidFill>
                <a:latin typeface="Lato"/>
                <a:ea typeface="Lato"/>
                <a:cs typeface="Lato"/>
              </a:rPr>
              <a:t>Change profile </a:t>
            </a:r>
          </a:p>
        </p:txBody>
      </p:sp>
      <p:cxnSp>
        <p:nvCxnSpPr>
          <p:cNvPr id="23" name="Straight Arrow Connector 22">
            <a:extLst>
              <a:ext uri="{FF2B5EF4-FFF2-40B4-BE49-F238E27FC236}">
                <a16:creationId xmlns:a16="http://schemas.microsoft.com/office/drawing/2014/main" id="{145DEE23-7246-9331-3371-C01044BA9341}"/>
              </a:ext>
            </a:extLst>
          </p:cNvPr>
          <p:cNvCxnSpPr>
            <a:cxnSpLocks/>
          </p:cNvCxnSpPr>
          <p:nvPr/>
        </p:nvCxnSpPr>
        <p:spPr>
          <a:xfrm flipH="1">
            <a:off x="11077352" y="4235084"/>
            <a:ext cx="490373" cy="686134"/>
          </a:xfrm>
          <a:prstGeom prst="straightConnector1">
            <a:avLst/>
          </a:prstGeom>
          <a:ln w="76200">
            <a:solidFill>
              <a:srgbClr val="FF8400"/>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5A4D7485-A019-B373-B382-F570CEF000E8}"/>
              </a:ext>
            </a:extLst>
          </p:cNvPr>
          <p:cNvSpPr txBox="1"/>
          <p:nvPr/>
        </p:nvSpPr>
        <p:spPr>
          <a:xfrm>
            <a:off x="10888375" y="4995651"/>
            <a:ext cx="1307088" cy="338554"/>
          </a:xfrm>
          <a:prstGeom prst="rect">
            <a:avLst/>
          </a:prstGeom>
          <a:noFill/>
        </p:spPr>
        <p:txBody>
          <a:bodyPr wrap="square" lIns="91440" tIns="45720" rIns="91440" bIns="45720" rtlCol="0" anchor="t">
            <a:spAutoFit/>
          </a:bodyPr>
          <a:lstStyle/>
          <a:p>
            <a:r>
              <a:rPr lang="en-US" sz="1600">
                <a:solidFill>
                  <a:srgbClr val="000000"/>
                </a:solidFill>
                <a:latin typeface="Lato"/>
                <a:ea typeface="Lato"/>
                <a:cs typeface="Lato"/>
              </a:rPr>
              <a:t> User Guide</a:t>
            </a:r>
          </a:p>
        </p:txBody>
      </p:sp>
      <p:sp>
        <p:nvSpPr>
          <p:cNvPr id="3" name="Rectangle 3">
            <a:extLst>
              <a:ext uri="{FF2B5EF4-FFF2-40B4-BE49-F238E27FC236}">
                <a16:creationId xmlns:a16="http://schemas.microsoft.com/office/drawing/2014/main" id="{AF17CBE3-3C28-F46A-7640-07AF83787643}"/>
              </a:ext>
            </a:extLst>
          </p:cNvPr>
          <p:cNvSpPr txBox="1">
            <a:spLocks noChangeArrowheads="1"/>
          </p:cNvSpPr>
          <p:nvPr/>
        </p:nvSpPr>
        <p:spPr bwMode="auto">
          <a:xfrm>
            <a:off x="256519" y="2508550"/>
            <a:ext cx="3211895" cy="2547257"/>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0000"/>
              </a:lnSpc>
              <a:spcBef>
                <a:spcPct val="0"/>
              </a:spcBef>
              <a:spcAft>
                <a:spcPts val="600"/>
              </a:spcAft>
              <a:buNone/>
            </a:pPr>
            <a:r>
              <a:rPr lang="en-US" altLang="it-IT" sz="3100" dirty="0" err="1">
                <a:solidFill>
                  <a:srgbClr val="FF8400"/>
                </a:solidFill>
                <a:latin typeface="Lato"/>
                <a:ea typeface="Lato"/>
                <a:cs typeface="Lato"/>
              </a:rPr>
              <a:t>GeoIKP</a:t>
            </a:r>
            <a:endParaRPr lang="en-US" altLang="it-IT" sz="3100" dirty="0">
              <a:solidFill>
                <a:srgbClr val="FF8400"/>
              </a:solidFill>
              <a:latin typeface="Lato"/>
              <a:ea typeface="Lato"/>
              <a:cs typeface="Lato"/>
            </a:endParaRPr>
          </a:p>
          <a:p>
            <a:pPr>
              <a:lnSpc>
                <a:spcPct val="90000"/>
              </a:lnSpc>
              <a:spcBef>
                <a:spcPct val="0"/>
              </a:spcBef>
              <a:spcAft>
                <a:spcPts val="600"/>
              </a:spcAft>
              <a:buNone/>
            </a:pPr>
            <a:r>
              <a:rPr lang="en-US" altLang="it-IT" sz="3100" dirty="0">
                <a:solidFill>
                  <a:srgbClr val="FF8400"/>
                </a:solidFill>
                <a:latin typeface="Lato"/>
                <a:ea typeface="Lato"/>
                <a:cs typeface="Lato"/>
              </a:rPr>
              <a:t>Welcome</a:t>
            </a:r>
          </a:p>
          <a:p>
            <a:pPr>
              <a:lnSpc>
                <a:spcPct val="90000"/>
              </a:lnSpc>
              <a:spcBef>
                <a:spcPct val="0"/>
              </a:spcBef>
              <a:spcAft>
                <a:spcPts val="600"/>
              </a:spcAft>
              <a:buNone/>
            </a:pPr>
            <a:r>
              <a:rPr lang="en-US" altLang="it-IT" sz="3100" dirty="0">
                <a:solidFill>
                  <a:srgbClr val="FF8400"/>
                </a:solidFill>
                <a:latin typeface="Lato"/>
                <a:ea typeface="Lato"/>
                <a:cs typeface="Lato"/>
              </a:rPr>
              <a:t>Page</a:t>
            </a:r>
            <a:endParaRPr lang="en-US" altLang="it-IT" sz="3100" kern="1200" dirty="0">
              <a:solidFill>
                <a:srgbClr val="FF8400"/>
              </a:solidFill>
              <a:latin typeface="Lato"/>
              <a:ea typeface="Lato"/>
              <a:cs typeface="Lato"/>
            </a:endParaRPr>
          </a:p>
          <a:p>
            <a:pPr>
              <a:lnSpc>
                <a:spcPct val="90000"/>
              </a:lnSpc>
              <a:spcBef>
                <a:spcPct val="0"/>
              </a:spcBef>
              <a:spcAft>
                <a:spcPts val="600"/>
              </a:spcAft>
              <a:buNone/>
            </a:pPr>
            <a:endParaRPr lang="en-US" altLang="it-IT" sz="3100" kern="1200" dirty="0">
              <a:solidFill>
                <a:srgbClr val="FF8400"/>
              </a:solidFill>
              <a:latin typeface="Lato"/>
              <a:ea typeface="Lato"/>
              <a:cs typeface="Calibri Light"/>
            </a:endParaRPr>
          </a:p>
        </p:txBody>
      </p:sp>
      <p:sp>
        <p:nvSpPr>
          <p:cNvPr id="7" name="Rectangle 6">
            <a:extLst>
              <a:ext uri="{FF2B5EF4-FFF2-40B4-BE49-F238E27FC236}">
                <a16:creationId xmlns:a16="http://schemas.microsoft.com/office/drawing/2014/main" id="{B1018EFF-AB85-6CCA-EC55-9B2F4A11BF7B}"/>
              </a:ext>
            </a:extLst>
          </p:cNvPr>
          <p:cNvSpPr/>
          <p:nvPr/>
        </p:nvSpPr>
        <p:spPr>
          <a:xfrm>
            <a:off x="2054772" y="1489841"/>
            <a:ext cx="2632841" cy="37574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Chevron 9">
            <a:extLst>
              <a:ext uri="{FF2B5EF4-FFF2-40B4-BE49-F238E27FC236}">
                <a16:creationId xmlns:a16="http://schemas.microsoft.com/office/drawing/2014/main" id="{0705C8C0-7E36-9225-BBE5-FF3F4C504D8E}"/>
              </a:ext>
            </a:extLst>
          </p:cNvPr>
          <p:cNvSpPr/>
          <p:nvPr/>
        </p:nvSpPr>
        <p:spPr>
          <a:xfrm>
            <a:off x="2059449" y="2508766"/>
            <a:ext cx="788275" cy="2023240"/>
          </a:xfrm>
          <a:prstGeom prst="chevron">
            <a:avLst/>
          </a:prstGeom>
          <a:solidFill>
            <a:srgbClr val="FF8400"/>
          </a:solidFill>
          <a:ln>
            <a:solidFill>
              <a:srgbClr val="FF8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TextBox 33">
            <a:extLst>
              <a:ext uri="{FF2B5EF4-FFF2-40B4-BE49-F238E27FC236}">
                <a16:creationId xmlns:a16="http://schemas.microsoft.com/office/drawing/2014/main" id="{246424F9-AB0C-1037-FA36-58F76148DCF2}"/>
              </a:ext>
            </a:extLst>
          </p:cNvPr>
          <p:cNvSpPr txBox="1"/>
          <p:nvPr/>
        </p:nvSpPr>
        <p:spPr>
          <a:xfrm rot="5400000">
            <a:off x="4370370" y="738865"/>
            <a:ext cx="461665" cy="2001421"/>
          </a:xfrm>
          <a:prstGeom prst="rect">
            <a:avLst/>
          </a:prstGeom>
          <a:noFill/>
        </p:spPr>
        <p:txBody>
          <a:bodyPr vert="vert270" wrap="square" rtlCol="0">
            <a:spAutoFit/>
          </a:bodyPr>
          <a:lstStyle/>
          <a:p>
            <a:r>
              <a:rPr lang="en-US" sz="1800" i="1">
                <a:solidFill>
                  <a:srgbClr val="000000"/>
                </a:solidFill>
              </a:rPr>
              <a:t>Scientist homepage</a:t>
            </a:r>
          </a:p>
        </p:txBody>
      </p:sp>
      <p:pic>
        <p:nvPicPr>
          <p:cNvPr id="4" name="Picture 3">
            <a:extLst>
              <a:ext uri="{FF2B5EF4-FFF2-40B4-BE49-F238E27FC236}">
                <a16:creationId xmlns:a16="http://schemas.microsoft.com/office/drawing/2014/main" id="{16176707-FCD7-80BB-A076-979B30D9DE8B}"/>
              </a:ext>
            </a:extLst>
          </p:cNvPr>
          <p:cNvPicPr>
            <a:picLocks noChangeAspect="1"/>
          </p:cNvPicPr>
          <p:nvPr/>
        </p:nvPicPr>
        <p:blipFill rotWithShape="1">
          <a:blip r:embed="rId3">
            <a:extLst>
              <a:ext uri="{28A0092B-C50C-407E-A947-70E740481C1C}">
                <a14:useLocalDpi xmlns:a14="http://schemas.microsoft.com/office/drawing/2010/main"/>
              </a:ext>
            </a:extLst>
          </a:blip>
          <a:srcRect b="1549"/>
          <a:stretch/>
        </p:blipFill>
        <p:spPr>
          <a:xfrm>
            <a:off x="3544467" y="2109248"/>
            <a:ext cx="7337202" cy="3837684"/>
          </a:xfrm>
          <a:prstGeom prst="rect">
            <a:avLst/>
          </a:prstGeom>
        </p:spPr>
      </p:pic>
      <p:sp>
        <p:nvSpPr>
          <p:cNvPr id="14" name="Rectangle 13">
            <a:extLst>
              <a:ext uri="{FF2B5EF4-FFF2-40B4-BE49-F238E27FC236}">
                <a16:creationId xmlns:a16="http://schemas.microsoft.com/office/drawing/2014/main" id="{1ACC33C3-5B8B-0680-2D73-EDAE7F8B187A}"/>
              </a:ext>
            </a:extLst>
          </p:cNvPr>
          <p:cNvSpPr/>
          <p:nvPr/>
        </p:nvSpPr>
        <p:spPr>
          <a:xfrm>
            <a:off x="-1210" y="6301922"/>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78FB656D-1C93-E9C9-0CB5-91C15112F1BA}"/>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9" name="Picture 18" descr="Logo&#10;&#10;Description automatically generated">
            <a:extLst>
              <a:ext uri="{FF2B5EF4-FFF2-40B4-BE49-F238E27FC236}">
                <a16:creationId xmlns:a16="http://schemas.microsoft.com/office/drawing/2014/main" id="{74E19356-CBB4-59EA-2451-566DE4449CE3}"/>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27" name="Group 26">
            <a:extLst>
              <a:ext uri="{FF2B5EF4-FFF2-40B4-BE49-F238E27FC236}">
                <a16:creationId xmlns:a16="http://schemas.microsoft.com/office/drawing/2014/main" id="{46FBD571-AF0D-99B3-4749-B689CFC25579}"/>
              </a:ext>
            </a:extLst>
          </p:cNvPr>
          <p:cNvGrpSpPr/>
          <p:nvPr/>
        </p:nvGrpSpPr>
        <p:grpSpPr>
          <a:xfrm>
            <a:off x="9938654" y="6352565"/>
            <a:ext cx="2141003" cy="464738"/>
            <a:chOff x="266045" y="6130130"/>
            <a:chExt cx="2431435" cy="525217"/>
          </a:xfrm>
        </p:grpSpPr>
        <p:pic>
          <p:nvPicPr>
            <p:cNvPr id="22" name="Picture 21">
              <a:extLst>
                <a:ext uri="{FF2B5EF4-FFF2-40B4-BE49-F238E27FC236}">
                  <a16:creationId xmlns:a16="http://schemas.microsoft.com/office/drawing/2014/main" id="{FE2C0515-D294-036B-324C-91AD2BE7E254}"/>
                </a:ext>
              </a:extLst>
            </p:cNvPr>
            <p:cNvPicPr/>
            <p:nvPr/>
          </p:nvPicPr>
          <p:blipFill>
            <a:blip r:embed="rId5"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4" name="TextBox 23">
              <a:extLst>
                <a:ext uri="{FF2B5EF4-FFF2-40B4-BE49-F238E27FC236}">
                  <a16:creationId xmlns:a16="http://schemas.microsoft.com/office/drawing/2014/main" id="{80B13B88-51F6-45C8-8B72-4DD6CBA0DAFA}"/>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9" name="TextBox 28">
            <a:extLst>
              <a:ext uri="{FF2B5EF4-FFF2-40B4-BE49-F238E27FC236}">
                <a16:creationId xmlns:a16="http://schemas.microsoft.com/office/drawing/2014/main" id="{52B38EE5-6630-97A7-4142-2EED656359C9}"/>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err="1">
                <a:solidFill>
                  <a:schemeClr val="bg1"/>
                </a:solidFill>
                <a:latin typeface="Lato" panose="020F0502020204030203" pitchFamily="34" charset="0"/>
                <a:ea typeface="Lato" panose="020F0502020204030203" pitchFamily="34" charset="0"/>
                <a:cs typeface="Lato" panose="020F0502020204030203" pitchFamily="34" charset="0"/>
              </a:rPr>
              <a:t>GeoIKP</a:t>
            </a:r>
            <a:r>
              <a:rPr lang="en-GB" sz="3200" b="1" dirty="0">
                <a:solidFill>
                  <a:schemeClr val="bg1"/>
                </a:solidFill>
                <a:latin typeface="Lato" panose="020F0502020204030203" pitchFamily="34" charset="0"/>
                <a:ea typeface="Lato" panose="020F0502020204030203" pitchFamily="34" charset="0"/>
                <a:cs typeface="Lato" panose="020F0502020204030203" pitchFamily="34" charset="0"/>
              </a:rPr>
              <a:t> Virtual Tour: Homepage</a:t>
            </a: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32" name="TextBox 31">
            <a:extLst>
              <a:ext uri="{FF2B5EF4-FFF2-40B4-BE49-F238E27FC236}">
                <a16:creationId xmlns:a16="http://schemas.microsoft.com/office/drawing/2014/main" id="{6677F27A-2040-00D7-1D6C-6F9A50E4C5E6}"/>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16</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cxnSp>
        <p:nvCxnSpPr>
          <p:cNvPr id="33" name="Straight Arrow Connector 32">
            <a:extLst>
              <a:ext uri="{FF2B5EF4-FFF2-40B4-BE49-F238E27FC236}">
                <a16:creationId xmlns:a16="http://schemas.microsoft.com/office/drawing/2014/main" id="{479C091B-71EF-FD2B-1F9A-4F5270D67DC9}"/>
              </a:ext>
            </a:extLst>
          </p:cNvPr>
          <p:cNvCxnSpPr>
            <a:cxnSpLocks/>
          </p:cNvCxnSpPr>
          <p:nvPr/>
        </p:nvCxnSpPr>
        <p:spPr>
          <a:xfrm flipH="1">
            <a:off x="10737207" y="5357430"/>
            <a:ext cx="530773" cy="248699"/>
          </a:xfrm>
          <a:prstGeom prst="straightConnector1">
            <a:avLst/>
          </a:prstGeom>
          <a:ln w="76200">
            <a:solidFill>
              <a:srgbClr val="FF8400"/>
            </a:solidFill>
            <a:tailEnd type="triangle"/>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D865C0E5-D524-F692-4DEC-E3D9CC92CD6B}"/>
              </a:ext>
            </a:extLst>
          </p:cNvPr>
          <p:cNvSpPr/>
          <p:nvPr/>
        </p:nvSpPr>
        <p:spPr>
          <a:xfrm>
            <a:off x="11088413" y="4217274"/>
            <a:ext cx="614855" cy="8355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568687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Connector: Elbow 39">
            <a:extLst>
              <a:ext uri="{FF2B5EF4-FFF2-40B4-BE49-F238E27FC236}">
                <a16:creationId xmlns:a16="http://schemas.microsoft.com/office/drawing/2014/main" id="{FCCBF38C-7FDE-AC8F-CD82-295D580FAADF}"/>
              </a:ext>
            </a:extLst>
          </p:cNvPr>
          <p:cNvCxnSpPr>
            <a:cxnSpLocks/>
          </p:cNvCxnSpPr>
          <p:nvPr/>
        </p:nvCxnSpPr>
        <p:spPr>
          <a:xfrm flipH="1">
            <a:off x="5968152" y="4473010"/>
            <a:ext cx="1666319" cy="918833"/>
          </a:xfrm>
          <a:prstGeom prst="bentConnector3">
            <a:avLst>
              <a:gd name="adj1" fmla="val 100076"/>
            </a:avLst>
          </a:prstGeom>
          <a:ln w="28575">
            <a:solidFill>
              <a:srgbClr val="FF840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Connector: Elbow 41">
            <a:extLst>
              <a:ext uri="{FF2B5EF4-FFF2-40B4-BE49-F238E27FC236}">
                <a16:creationId xmlns:a16="http://schemas.microsoft.com/office/drawing/2014/main" id="{EB3F3336-5C35-629B-5361-5B62B28654DD}"/>
              </a:ext>
            </a:extLst>
          </p:cNvPr>
          <p:cNvCxnSpPr>
            <a:cxnSpLocks/>
          </p:cNvCxnSpPr>
          <p:nvPr/>
        </p:nvCxnSpPr>
        <p:spPr>
          <a:xfrm>
            <a:off x="4311048" y="4473722"/>
            <a:ext cx="1650043" cy="923378"/>
          </a:xfrm>
          <a:prstGeom prst="bentConnector3">
            <a:avLst>
              <a:gd name="adj1" fmla="val 99912"/>
            </a:avLst>
          </a:prstGeom>
          <a:ln w="28575">
            <a:solidFill>
              <a:srgbClr val="FF8400"/>
            </a:solidFill>
            <a:tailEnd type="triangle"/>
          </a:ln>
        </p:spPr>
        <p:style>
          <a:lnRef idx="1">
            <a:schemeClr val="accent1"/>
          </a:lnRef>
          <a:fillRef idx="0">
            <a:schemeClr val="accent1"/>
          </a:fillRef>
          <a:effectRef idx="0">
            <a:schemeClr val="accent1"/>
          </a:effectRef>
          <a:fontRef idx="minor">
            <a:schemeClr val="tx1"/>
          </a:fontRef>
        </p:style>
      </p:cxnSp>
      <p:pic>
        <p:nvPicPr>
          <p:cNvPr id="57" name="Picture 56">
            <a:extLst>
              <a:ext uri="{FF2B5EF4-FFF2-40B4-BE49-F238E27FC236}">
                <a16:creationId xmlns:a16="http://schemas.microsoft.com/office/drawing/2014/main" id="{B58621C0-7A9B-6B23-C05D-E73F97F2AB6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202703" y="4830361"/>
            <a:ext cx="2528825" cy="1108188"/>
          </a:xfrm>
          <a:prstGeom prst="rect">
            <a:avLst/>
          </a:prstGeom>
        </p:spPr>
      </p:pic>
      <p:sp>
        <p:nvSpPr>
          <p:cNvPr id="5" name="Rectangle 3">
            <a:extLst>
              <a:ext uri="{FF2B5EF4-FFF2-40B4-BE49-F238E27FC236}">
                <a16:creationId xmlns:a16="http://schemas.microsoft.com/office/drawing/2014/main" id="{08E35E30-C7DC-D8DB-238A-2298E4F7FB1B}"/>
              </a:ext>
            </a:extLst>
          </p:cNvPr>
          <p:cNvSpPr txBox="1">
            <a:spLocks noChangeArrowheads="1"/>
          </p:cNvSpPr>
          <p:nvPr/>
        </p:nvSpPr>
        <p:spPr bwMode="auto">
          <a:xfrm>
            <a:off x="2750957" y="32383"/>
            <a:ext cx="7353613" cy="1008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40" tIns="45720" rIns="91440" bIns="45720" anchor="t">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spcBef>
                <a:spcPts val="0"/>
              </a:spcBef>
              <a:buFont typeface="Wingdings" pitchFamily="2" charset="2"/>
              <a:buNone/>
            </a:pPr>
            <a:r>
              <a:rPr lang="en-GB" altLang="it-IT" sz="2800" b="1" err="1">
                <a:solidFill>
                  <a:srgbClr val="34C4F2"/>
                </a:solidFill>
                <a:latin typeface="Lato"/>
                <a:ea typeface="Lato"/>
                <a:cs typeface="Arial"/>
              </a:rPr>
              <a:t>GeoIKP</a:t>
            </a:r>
            <a:r>
              <a:rPr lang="en-GB" altLang="it-IT" sz="2800" b="1">
                <a:solidFill>
                  <a:srgbClr val="34C4F2"/>
                </a:solidFill>
                <a:latin typeface="Lato"/>
                <a:ea typeface="Lato"/>
                <a:cs typeface="Arial"/>
              </a:rPr>
              <a:t> </a:t>
            </a:r>
            <a:r>
              <a:rPr lang="en-GB" altLang="it-IT" sz="2800" b="1" i="1">
                <a:solidFill>
                  <a:srgbClr val="34C4F2"/>
                </a:solidFill>
                <a:latin typeface="Lato"/>
                <a:ea typeface="Lato"/>
                <a:cs typeface="Arial"/>
              </a:rPr>
              <a:t>Virtual tour</a:t>
            </a:r>
          </a:p>
          <a:p>
            <a:pPr algn="r">
              <a:spcBef>
                <a:spcPts val="0"/>
              </a:spcBef>
              <a:buFont typeface="Wingdings" pitchFamily="2" charset="2"/>
              <a:buNone/>
            </a:pPr>
            <a:endParaRPr lang="en-GB" altLang="it-IT" sz="2800" b="1">
              <a:solidFill>
                <a:srgbClr val="34C4F2"/>
              </a:solidFill>
              <a:latin typeface="Lato"/>
              <a:ea typeface="Lato"/>
              <a:cs typeface="Arial" panose="020B0604020202020204" pitchFamily="34" charset="0"/>
            </a:endParaRPr>
          </a:p>
        </p:txBody>
      </p:sp>
      <p:pic>
        <p:nvPicPr>
          <p:cNvPr id="10" name="Picture 9">
            <a:extLst>
              <a:ext uri="{FF2B5EF4-FFF2-40B4-BE49-F238E27FC236}">
                <a16:creationId xmlns:a16="http://schemas.microsoft.com/office/drawing/2014/main" id="{FD728BDA-A3E0-B129-FD5E-88B8014DD38C}"/>
              </a:ext>
            </a:extLst>
          </p:cNvPr>
          <p:cNvPicPr>
            <a:picLocks noChangeAspect="1"/>
          </p:cNvPicPr>
          <p:nvPr/>
        </p:nvPicPr>
        <p:blipFill>
          <a:blip r:embed="rId4"/>
          <a:stretch>
            <a:fillRect/>
          </a:stretch>
        </p:blipFill>
        <p:spPr>
          <a:xfrm>
            <a:off x="1201392" y="3254493"/>
            <a:ext cx="3629356" cy="1575868"/>
          </a:xfrm>
          <a:prstGeom prst="rect">
            <a:avLst/>
          </a:prstGeom>
        </p:spPr>
      </p:pic>
      <p:sp>
        <p:nvSpPr>
          <p:cNvPr id="7" name="TextBox 6">
            <a:extLst>
              <a:ext uri="{FF2B5EF4-FFF2-40B4-BE49-F238E27FC236}">
                <a16:creationId xmlns:a16="http://schemas.microsoft.com/office/drawing/2014/main" id="{CCEEA2AC-7953-17F8-6DD6-CA017116CBC3}"/>
              </a:ext>
            </a:extLst>
          </p:cNvPr>
          <p:cNvSpPr txBox="1"/>
          <p:nvPr/>
        </p:nvSpPr>
        <p:spPr>
          <a:xfrm>
            <a:off x="3596127" y="726367"/>
            <a:ext cx="5002238" cy="646331"/>
          </a:xfrm>
          <a:prstGeom prst="rect">
            <a:avLst/>
          </a:prstGeom>
          <a:solidFill>
            <a:schemeClr val="bg1"/>
          </a:solidFill>
          <a:ln>
            <a:solidFill>
              <a:schemeClr val="bg1"/>
            </a:solidFill>
          </a:ln>
        </p:spPr>
        <p:txBody>
          <a:bodyPr wrap="square" lIns="91440" tIns="45720" rIns="91440" bIns="45720" anchor="t">
            <a:spAutoFit/>
          </a:bodyPr>
          <a:lstStyle/>
          <a:p>
            <a:r>
              <a:rPr lang="en-US" sz="1800">
                <a:latin typeface="Lato"/>
                <a:ea typeface="Lato"/>
                <a:cs typeface="Lato"/>
                <a:hlinkClick r:id="rId5"/>
              </a:rPr>
              <a:t>https://geoikp.operandum-project.eu/nbs/explorer</a:t>
            </a:r>
            <a:r>
              <a:rPr lang="en-US">
                <a:latin typeface="Lato"/>
                <a:ea typeface="Lato"/>
                <a:cs typeface="Lato"/>
              </a:rPr>
              <a:t> </a:t>
            </a:r>
            <a:endParaRPr lang="en-US" sz="1800">
              <a:latin typeface="Lato"/>
              <a:ea typeface="Lato"/>
              <a:cs typeface="Lato"/>
            </a:endParaRPr>
          </a:p>
        </p:txBody>
      </p:sp>
      <p:sp>
        <p:nvSpPr>
          <p:cNvPr id="14" name="Arrow: Right 13">
            <a:extLst>
              <a:ext uri="{FF2B5EF4-FFF2-40B4-BE49-F238E27FC236}">
                <a16:creationId xmlns:a16="http://schemas.microsoft.com/office/drawing/2014/main" id="{CAD9CB6A-20D4-2CC0-E724-1B073C8F395E}"/>
              </a:ext>
            </a:extLst>
          </p:cNvPr>
          <p:cNvSpPr/>
          <p:nvPr/>
        </p:nvSpPr>
        <p:spPr>
          <a:xfrm rot="8681771">
            <a:off x="5050706" y="2286965"/>
            <a:ext cx="790575" cy="254952"/>
          </a:xfrm>
          <a:prstGeom prst="rightArrow">
            <a:avLst/>
          </a:prstGeom>
          <a:solidFill>
            <a:srgbClr val="FF8400"/>
          </a:solidFill>
          <a:ln>
            <a:solidFill>
              <a:srgbClr val="FF84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latin typeface="Lato"/>
              <a:ea typeface="Lato"/>
              <a:cs typeface="Lato"/>
            </a:endParaRPr>
          </a:p>
        </p:txBody>
      </p:sp>
      <p:sp>
        <p:nvSpPr>
          <p:cNvPr id="25" name="Arrow: Right 24">
            <a:extLst>
              <a:ext uri="{FF2B5EF4-FFF2-40B4-BE49-F238E27FC236}">
                <a16:creationId xmlns:a16="http://schemas.microsoft.com/office/drawing/2014/main" id="{95D5CBA8-7FA4-6289-4F4C-B95BE1503338}"/>
              </a:ext>
            </a:extLst>
          </p:cNvPr>
          <p:cNvSpPr/>
          <p:nvPr/>
        </p:nvSpPr>
        <p:spPr>
          <a:xfrm rot="2160000">
            <a:off x="6126227" y="2278401"/>
            <a:ext cx="790575" cy="254952"/>
          </a:xfrm>
          <a:prstGeom prst="rightArrow">
            <a:avLst/>
          </a:prstGeom>
          <a:solidFill>
            <a:srgbClr val="FF8400"/>
          </a:solidFill>
          <a:ln>
            <a:solidFill>
              <a:srgbClr val="FF84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800">
              <a:latin typeface="Lato"/>
              <a:ea typeface="Lato"/>
              <a:cs typeface="Lato"/>
            </a:endParaRPr>
          </a:p>
        </p:txBody>
      </p:sp>
      <p:sp>
        <p:nvSpPr>
          <p:cNvPr id="27" name="TextBox 26">
            <a:extLst>
              <a:ext uri="{FF2B5EF4-FFF2-40B4-BE49-F238E27FC236}">
                <a16:creationId xmlns:a16="http://schemas.microsoft.com/office/drawing/2014/main" id="{C9EE2000-5201-3144-0734-6CBE2AB37816}"/>
              </a:ext>
            </a:extLst>
          </p:cNvPr>
          <p:cNvSpPr txBox="1"/>
          <p:nvPr/>
        </p:nvSpPr>
        <p:spPr>
          <a:xfrm>
            <a:off x="1747929" y="2569463"/>
            <a:ext cx="3374371" cy="646331"/>
          </a:xfrm>
          <a:prstGeom prst="rect">
            <a:avLst/>
          </a:prstGeom>
          <a:noFill/>
        </p:spPr>
        <p:txBody>
          <a:bodyPr wrap="square" lIns="91440" tIns="45720" rIns="91440" bIns="45720" rtlCol="0" anchor="t">
            <a:spAutoFit/>
          </a:bodyPr>
          <a:lstStyle/>
          <a:p>
            <a:r>
              <a:rPr lang="en-US" sz="1800" b="1" dirty="0">
                <a:solidFill>
                  <a:srgbClr val="FF8400"/>
                </a:solidFill>
                <a:latin typeface="Lato"/>
                <a:ea typeface="Lato"/>
                <a:cs typeface="Lato"/>
              </a:rPr>
              <a:t>Option 1</a:t>
            </a:r>
            <a:r>
              <a:rPr lang="en-US" sz="1800" dirty="0">
                <a:solidFill>
                  <a:srgbClr val="FF8400"/>
                </a:solidFill>
                <a:latin typeface="Lato"/>
                <a:ea typeface="Lato"/>
                <a:cs typeface="Lato"/>
              </a:rPr>
              <a:t>:</a:t>
            </a:r>
            <a:r>
              <a:rPr lang="en-US" sz="1800" dirty="0">
                <a:solidFill>
                  <a:srgbClr val="C00000"/>
                </a:solidFill>
                <a:latin typeface="Lato"/>
                <a:ea typeface="Lato"/>
                <a:cs typeface="Lato"/>
              </a:rPr>
              <a:t> </a:t>
            </a:r>
            <a:r>
              <a:rPr lang="en-US" sz="1800" dirty="0">
                <a:latin typeface="Lato"/>
                <a:ea typeface="Lato"/>
                <a:cs typeface="Lato"/>
              </a:rPr>
              <a:t>Search </a:t>
            </a:r>
            <a:r>
              <a:rPr lang="en-US" sz="1800" dirty="0" err="1">
                <a:latin typeface="Lato"/>
                <a:ea typeface="Lato"/>
                <a:cs typeface="Lato"/>
              </a:rPr>
              <a:t>NbS</a:t>
            </a:r>
            <a:r>
              <a:rPr lang="en-US" sz="1800" dirty="0">
                <a:latin typeface="Lato"/>
                <a:ea typeface="Lato"/>
                <a:cs typeface="Lato"/>
              </a:rPr>
              <a:t> in a geographic area (</a:t>
            </a:r>
            <a:r>
              <a:rPr lang="en-US" dirty="0">
                <a:latin typeface="Lato"/>
                <a:ea typeface="Lato"/>
                <a:cs typeface="Lato"/>
              </a:rPr>
              <a:t>zoom</a:t>
            </a:r>
            <a:r>
              <a:rPr lang="en-US" sz="1800" dirty="0">
                <a:latin typeface="Lato"/>
                <a:ea typeface="Lato"/>
                <a:cs typeface="Lato"/>
              </a:rPr>
              <a:t> in/out)</a:t>
            </a:r>
          </a:p>
        </p:txBody>
      </p:sp>
      <p:sp>
        <p:nvSpPr>
          <p:cNvPr id="28" name="TextBox 27">
            <a:extLst>
              <a:ext uri="{FF2B5EF4-FFF2-40B4-BE49-F238E27FC236}">
                <a16:creationId xmlns:a16="http://schemas.microsoft.com/office/drawing/2014/main" id="{F1B87C68-99E6-BAF8-D2B4-509A09EEC931}"/>
              </a:ext>
            </a:extLst>
          </p:cNvPr>
          <p:cNvSpPr txBox="1"/>
          <p:nvPr/>
        </p:nvSpPr>
        <p:spPr>
          <a:xfrm>
            <a:off x="6999142" y="2597858"/>
            <a:ext cx="3617840" cy="646331"/>
          </a:xfrm>
          <a:prstGeom prst="rect">
            <a:avLst/>
          </a:prstGeom>
          <a:noFill/>
        </p:spPr>
        <p:txBody>
          <a:bodyPr wrap="square" lIns="91440" tIns="45720" rIns="91440" bIns="45720" rtlCol="0" anchor="t">
            <a:spAutoFit/>
          </a:bodyPr>
          <a:lstStyle/>
          <a:p>
            <a:r>
              <a:rPr lang="en-US" b="1" dirty="0">
                <a:solidFill>
                  <a:srgbClr val="FF8400"/>
                </a:solidFill>
                <a:latin typeface="Lato"/>
                <a:ea typeface="Lato"/>
                <a:cs typeface="Lato"/>
              </a:rPr>
              <a:t>Option 2: </a:t>
            </a:r>
            <a:r>
              <a:rPr lang="en-US" sz="1800" dirty="0">
                <a:latin typeface="Lato"/>
                <a:ea typeface="Lato"/>
                <a:cs typeface="Lato"/>
              </a:rPr>
              <a:t>Use filters to find specific types of </a:t>
            </a:r>
            <a:r>
              <a:rPr lang="en-US" sz="1800" dirty="0" err="1">
                <a:latin typeface="Lato"/>
                <a:ea typeface="Lato"/>
                <a:cs typeface="Lato"/>
              </a:rPr>
              <a:t>NbS</a:t>
            </a:r>
            <a:endParaRPr lang="en-US" sz="1800" dirty="0">
              <a:latin typeface="Lato"/>
              <a:ea typeface="Lato"/>
              <a:cs typeface="Lato"/>
            </a:endParaRPr>
          </a:p>
        </p:txBody>
      </p:sp>
      <p:sp>
        <p:nvSpPr>
          <p:cNvPr id="30" name="Arrow: Left-Right 29">
            <a:extLst>
              <a:ext uri="{FF2B5EF4-FFF2-40B4-BE49-F238E27FC236}">
                <a16:creationId xmlns:a16="http://schemas.microsoft.com/office/drawing/2014/main" id="{0589BE59-66A7-26BD-F47D-7FDD3F7CCE3A}"/>
              </a:ext>
            </a:extLst>
          </p:cNvPr>
          <p:cNvSpPr/>
          <p:nvPr/>
        </p:nvSpPr>
        <p:spPr>
          <a:xfrm>
            <a:off x="5395350" y="3364341"/>
            <a:ext cx="1141995" cy="185946"/>
          </a:xfrm>
          <a:prstGeom prst="leftRightArrow">
            <a:avLst>
              <a:gd name="adj1" fmla="val 50000"/>
              <a:gd name="adj2" fmla="val 74635"/>
            </a:avLst>
          </a:prstGeom>
          <a:solidFill>
            <a:srgbClr val="FF8400"/>
          </a:solidFill>
          <a:ln>
            <a:solidFill>
              <a:srgbClr val="FF84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800">
              <a:latin typeface="Lato"/>
              <a:ea typeface="Lato"/>
              <a:cs typeface="Lato"/>
            </a:endParaRPr>
          </a:p>
        </p:txBody>
      </p:sp>
      <p:sp>
        <p:nvSpPr>
          <p:cNvPr id="31" name="TextBox 30">
            <a:extLst>
              <a:ext uri="{FF2B5EF4-FFF2-40B4-BE49-F238E27FC236}">
                <a16:creationId xmlns:a16="http://schemas.microsoft.com/office/drawing/2014/main" id="{CB00DF69-F7C6-5BED-EC4E-EEC20458766A}"/>
              </a:ext>
            </a:extLst>
          </p:cNvPr>
          <p:cNvSpPr txBox="1"/>
          <p:nvPr/>
        </p:nvSpPr>
        <p:spPr>
          <a:xfrm>
            <a:off x="4902748" y="3551295"/>
            <a:ext cx="2124074" cy="923330"/>
          </a:xfrm>
          <a:prstGeom prst="rect">
            <a:avLst/>
          </a:prstGeom>
          <a:noFill/>
        </p:spPr>
        <p:txBody>
          <a:bodyPr wrap="square" lIns="91440" tIns="45720" rIns="91440" bIns="45720" rtlCol="0" anchor="t">
            <a:spAutoFit/>
          </a:bodyPr>
          <a:lstStyle/>
          <a:p>
            <a:pPr algn="ctr"/>
            <a:r>
              <a:rPr lang="en-US" b="1">
                <a:solidFill>
                  <a:srgbClr val="FF8400"/>
                </a:solidFill>
                <a:latin typeface="Lato"/>
                <a:ea typeface="Lato"/>
                <a:cs typeface="Lato"/>
              </a:rPr>
              <a:t>Option 3: </a:t>
            </a:r>
            <a:r>
              <a:rPr lang="en-US">
                <a:latin typeface="Lato"/>
                <a:ea typeface="Lato"/>
                <a:cs typeface="Lato"/>
              </a:rPr>
              <a:t>Use</a:t>
            </a:r>
            <a:r>
              <a:rPr lang="en-US" sz="1800">
                <a:latin typeface="Lato"/>
                <a:ea typeface="Lato"/>
                <a:cs typeface="Lato"/>
              </a:rPr>
              <a:t> filters and map in combination</a:t>
            </a:r>
          </a:p>
        </p:txBody>
      </p:sp>
      <p:pic>
        <p:nvPicPr>
          <p:cNvPr id="33" name="Picture 32">
            <a:extLst>
              <a:ext uri="{FF2B5EF4-FFF2-40B4-BE49-F238E27FC236}">
                <a16:creationId xmlns:a16="http://schemas.microsoft.com/office/drawing/2014/main" id="{E0DDE123-EEB0-FE7C-1297-DDE2F93C1147}"/>
              </a:ext>
            </a:extLst>
          </p:cNvPr>
          <p:cNvPicPr>
            <a:picLocks noChangeAspect="1"/>
          </p:cNvPicPr>
          <p:nvPr/>
        </p:nvPicPr>
        <p:blipFill rotWithShape="1">
          <a:blip r:embed="rId6">
            <a:extLst>
              <a:ext uri="{28A0092B-C50C-407E-A947-70E740481C1C}">
                <a14:useLocalDpi xmlns:a14="http://schemas.microsoft.com/office/drawing/2010/main"/>
              </a:ext>
            </a:extLst>
          </a:blip>
          <a:srcRect r="11000"/>
          <a:stretch/>
        </p:blipFill>
        <p:spPr>
          <a:xfrm>
            <a:off x="7107205" y="3243026"/>
            <a:ext cx="4145654" cy="1540996"/>
          </a:xfrm>
          <a:prstGeom prst="rect">
            <a:avLst/>
          </a:prstGeom>
        </p:spPr>
      </p:pic>
      <p:pic>
        <p:nvPicPr>
          <p:cNvPr id="36" name="Picture 35">
            <a:extLst>
              <a:ext uri="{FF2B5EF4-FFF2-40B4-BE49-F238E27FC236}">
                <a16:creationId xmlns:a16="http://schemas.microsoft.com/office/drawing/2014/main" id="{B4BA138A-841F-2E01-C97D-4A7605E14CD6}"/>
              </a:ext>
            </a:extLst>
          </p:cNvPr>
          <p:cNvPicPr>
            <a:picLocks noChangeAspect="1"/>
          </p:cNvPicPr>
          <p:nvPr/>
        </p:nvPicPr>
        <p:blipFill>
          <a:blip r:embed="rId7"/>
          <a:stretch>
            <a:fillRect/>
          </a:stretch>
        </p:blipFill>
        <p:spPr>
          <a:xfrm>
            <a:off x="4887861" y="5395494"/>
            <a:ext cx="2311502" cy="1014231"/>
          </a:xfrm>
          <a:prstGeom prst="rect">
            <a:avLst/>
          </a:prstGeom>
        </p:spPr>
      </p:pic>
      <p:sp>
        <p:nvSpPr>
          <p:cNvPr id="3" name="Rectangle 2">
            <a:extLst>
              <a:ext uri="{FF2B5EF4-FFF2-40B4-BE49-F238E27FC236}">
                <a16:creationId xmlns:a16="http://schemas.microsoft.com/office/drawing/2014/main" id="{C1FA8559-B770-20F3-7B0E-E27EC1CD070B}"/>
              </a:ext>
            </a:extLst>
          </p:cNvPr>
          <p:cNvSpPr/>
          <p:nvPr/>
        </p:nvSpPr>
        <p:spPr>
          <a:xfrm>
            <a:off x="-1210" y="6301922"/>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sp>
        <p:nvSpPr>
          <p:cNvPr id="6" name="Rectangle 5">
            <a:extLst>
              <a:ext uri="{FF2B5EF4-FFF2-40B4-BE49-F238E27FC236}">
                <a16:creationId xmlns:a16="http://schemas.microsoft.com/office/drawing/2014/main" id="{8044B10A-9EE3-70FE-283F-D86B5AC7E78E}"/>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pic>
        <p:nvPicPr>
          <p:cNvPr id="9" name="Picture 8" descr="Logo&#10;&#10;Description automatically generated">
            <a:extLst>
              <a:ext uri="{FF2B5EF4-FFF2-40B4-BE49-F238E27FC236}">
                <a16:creationId xmlns:a16="http://schemas.microsoft.com/office/drawing/2014/main" id="{9136804A-DFFD-6FAF-D65C-1EEAC12A69D9}"/>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5" name="Group 14">
            <a:extLst>
              <a:ext uri="{FF2B5EF4-FFF2-40B4-BE49-F238E27FC236}">
                <a16:creationId xmlns:a16="http://schemas.microsoft.com/office/drawing/2014/main" id="{9029E905-F069-5C36-6C33-22561BB14DB0}"/>
              </a:ext>
            </a:extLst>
          </p:cNvPr>
          <p:cNvGrpSpPr/>
          <p:nvPr/>
        </p:nvGrpSpPr>
        <p:grpSpPr>
          <a:xfrm>
            <a:off x="9938654" y="6352565"/>
            <a:ext cx="2141003" cy="464738"/>
            <a:chOff x="266045" y="6130130"/>
            <a:chExt cx="2431435" cy="525217"/>
          </a:xfrm>
        </p:grpSpPr>
        <p:pic>
          <p:nvPicPr>
            <p:cNvPr id="12" name="Picture 11">
              <a:extLst>
                <a:ext uri="{FF2B5EF4-FFF2-40B4-BE49-F238E27FC236}">
                  <a16:creationId xmlns:a16="http://schemas.microsoft.com/office/drawing/2014/main" id="{CB54E5FE-633D-61DE-7BF8-761373A4ACA5}"/>
                </a:ext>
              </a:extLst>
            </p:cNvPr>
            <p:cNvPicPr/>
            <p:nvPr/>
          </p:nvPicPr>
          <p:blipFill>
            <a:blip r:embed="rId9"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3" name="TextBox 12">
              <a:extLst>
                <a:ext uri="{FF2B5EF4-FFF2-40B4-BE49-F238E27FC236}">
                  <a16:creationId xmlns:a16="http://schemas.microsoft.com/office/drawing/2014/main" id="{C433E7CB-1FF9-62A0-B2BA-32937C0E83B9}"/>
                </a:ext>
              </a:extLst>
            </p:cNvPr>
            <p:cNvSpPr txBox="1"/>
            <p:nvPr/>
          </p:nvSpPr>
          <p:spPr>
            <a:xfrm>
              <a:off x="1202055" y="6161907"/>
              <a:ext cx="1495425" cy="486961"/>
            </a:xfrm>
            <a:prstGeom prst="rect">
              <a:avLst/>
            </a:prstGeom>
            <a:noFill/>
          </p:spPr>
          <p:txBody>
            <a:bodyPr wrap="square" lIns="91440" tIns="45720" rIns="91440" bIns="45720" rtlCol="0" anchor="t">
              <a:spAutoFit/>
            </a:bodyPr>
            <a:lstStyle/>
            <a:p>
              <a:r>
                <a:rPr lang="en-US" sz="1100">
                  <a:solidFill>
                    <a:schemeClr val="bg1"/>
                  </a:solidFill>
                  <a:latin typeface="Lato"/>
                  <a:ea typeface="Lato"/>
                  <a:cs typeface="Lato"/>
                </a:rPr>
                <a:t>EU funded project</a:t>
              </a:r>
              <a:br>
                <a:rPr lang="en-US" sz="1100">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a:ea typeface="Lato"/>
                  <a:cs typeface="Lato"/>
                </a:rPr>
                <a:t>GA no. </a:t>
              </a:r>
              <a:r>
                <a:rPr lang="en-GB" sz="1100">
                  <a:solidFill>
                    <a:schemeClr val="bg1"/>
                  </a:solidFill>
                  <a:effectLst/>
                  <a:latin typeface="Lato"/>
                  <a:ea typeface="Lato"/>
                  <a:cs typeface="Lato"/>
                </a:rPr>
                <a:t>776848</a:t>
              </a:r>
              <a:endParaRPr lang="nl-NL" sz="1100">
                <a:solidFill>
                  <a:schemeClr val="bg1"/>
                </a:solidFill>
                <a:latin typeface="Lato"/>
                <a:ea typeface="Lato"/>
                <a:cs typeface="Lato"/>
              </a:endParaRPr>
            </a:p>
          </p:txBody>
        </p:sp>
      </p:grpSp>
      <p:sp>
        <p:nvSpPr>
          <p:cNvPr id="18" name="TextBox 17">
            <a:extLst>
              <a:ext uri="{FF2B5EF4-FFF2-40B4-BE49-F238E27FC236}">
                <a16:creationId xmlns:a16="http://schemas.microsoft.com/office/drawing/2014/main" id="{87020D2B-6A47-6B0F-43B4-09D98A2A59CA}"/>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err="1">
                <a:solidFill>
                  <a:schemeClr val="bg1"/>
                </a:solidFill>
                <a:latin typeface="Lato"/>
                <a:ea typeface="+mn-lt"/>
                <a:cs typeface="+mn-lt"/>
              </a:rPr>
              <a:t>GeoIKP</a:t>
            </a:r>
            <a:r>
              <a:rPr lang="en-GB" sz="3200" b="1" dirty="0">
                <a:solidFill>
                  <a:schemeClr val="bg1"/>
                </a:solidFill>
                <a:latin typeface="Lato"/>
                <a:ea typeface="+mn-lt"/>
                <a:cs typeface="+mn-lt"/>
              </a:rPr>
              <a:t> Virtual Tour: </a:t>
            </a:r>
            <a:r>
              <a:rPr lang="en-GB" sz="3200" b="1" dirty="0" err="1">
                <a:solidFill>
                  <a:schemeClr val="bg1"/>
                </a:solidFill>
                <a:latin typeface="Lato"/>
                <a:ea typeface="+mn-lt"/>
                <a:cs typeface="+mn-lt"/>
              </a:rPr>
              <a:t>NbS</a:t>
            </a:r>
            <a:r>
              <a:rPr lang="en-GB" sz="3200" b="1" dirty="0">
                <a:solidFill>
                  <a:schemeClr val="bg1"/>
                </a:solidFill>
                <a:latin typeface="Lato"/>
                <a:ea typeface="+mn-lt"/>
                <a:cs typeface="+mn-lt"/>
              </a:rPr>
              <a:t> Catalogue</a:t>
            </a:r>
            <a:endParaRPr lang="en-US" dirty="0">
              <a:solidFill>
                <a:schemeClr val="bg1"/>
              </a:solidFill>
              <a:latin typeface="Lato"/>
              <a:ea typeface="Lato"/>
              <a:cs typeface="Calibri" panose="020F0502020204030204"/>
            </a:endParaRPr>
          </a:p>
        </p:txBody>
      </p:sp>
      <p:sp>
        <p:nvSpPr>
          <p:cNvPr id="20" name="TextBox 19">
            <a:extLst>
              <a:ext uri="{FF2B5EF4-FFF2-40B4-BE49-F238E27FC236}">
                <a16:creationId xmlns:a16="http://schemas.microsoft.com/office/drawing/2014/main" id="{CB042ED1-0771-B882-FD9A-75223C2A0E36}"/>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17</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17" name="Picture 16">
            <a:extLst>
              <a:ext uri="{FF2B5EF4-FFF2-40B4-BE49-F238E27FC236}">
                <a16:creationId xmlns:a16="http://schemas.microsoft.com/office/drawing/2014/main" id="{E2E805C5-F3E9-CDEE-04FB-2239FDD6F086}"/>
              </a:ext>
            </a:extLst>
          </p:cNvPr>
          <p:cNvPicPr>
            <a:picLocks noChangeAspect="1"/>
          </p:cNvPicPr>
          <p:nvPr/>
        </p:nvPicPr>
        <p:blipFill rotWithShape="1">
          <a:blip r:embed="rId10">
            <a:extLst>
              <a:ext uri="{28A0092B-C50C-407E-A947-70E740481C1C}">
                <a14:useLocalDpi xmlns:a14="http://schemas.microsoft.com/office/drawing/2010/main"/>
              </a:ext>
            </a:extLst>
          </a:blip>
          <a:srcRect/>
          <a:stretch/>
        </p:blipFill>
        <p:spPr>
          <a:xfrm>
            <a:off x="2257190" y="951439"/>
            <a:ext cx="7688131" cy="1292400"/>
          </a:xfrm>
          <a:prstGeom prst="rect">
            <a:avLst/>
          </a:prstGeom>
        </p:spPr>
      </p:pic>
    </p:spTree>
    <p:extLst>
      <p:ext uri="{BB962C8B-B14F-4D97-AF65-F5344CB8AC3E}">
        <p14:creationId xmlns:p14="http://schemas.microsoft.com/office/powerpoint/2010/main" val="7358988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D644C8B1-46C7-185A-3D34-61CCCB9409BE}"/>
              </a:ext>
            </a:extLst>
          </p:cNvPr>
          <p:cNvPicPr>
            <a:picLocks noChangeAspect="1"/>
          </p:cNvPicPr>
          <p:nvPr/>
        </p:nvPicPr>
        <p:blipFill>
          <a:blip r:embed="rId3"/>
          <a:stretch>
            <a:fillRect/>
          </a:stretch>
        </p:blipFill>
        <p:spPr>
          <a:xfrm>
            <a:off x="1779571" y="2591301"/>
            <a:ext cx="3906854" cy="3589592"/>
          </a:xfrm>
          <a:prstGeom prst="rect">
            <a:avLst/>
          </a:prstGeom>
        </p:spPr>
      </p:pic>
      <p:sp>
        <p:nvSpPr>
          <p:cNvPr id="5" name="Rectangle 3">
            <a:extLst>
              <a:ext uri="{FF2B5EF4-FFF2-40B4-BE49-F238E27FC236}">
                <a16:creationId xmlns:a16="http://schemas.microsoft.com/office/drawing/2014/main" id="{08E35E30-C7DC-D8DB-238A-2298E4F7FB1B}"/>
              </a:ext>
            </a:extLst>
          </p:cNvPr>
          <p:cNvSpPr txBox="1">
            <a:spLocks noChangeArrowheads="1"/>
          </p:cNvSpPr>
          <p:nvPr/>
        </p:nvSpPr>
        <p:spPr bwMode="auto">
          <a:xfrm>
            <a:off x="2750957" y="32383"/>
            <a:ext cx="7353613" cy="1008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spcBef>
                <a:spcPts val="0"/>
              </a:spcBef>
              <a:buFont typeface="Wingdings" pitchFamily="2" charset="2"/>
              <a:buNone/>
            </a:pPr>
            <a:r>
              <a:rPr lang="en-GB" altLang="it-IT" sz="2800" b="1" err="1">
                <a:solidFill>
                  <a:srgbClr val="34C4F2"/>
                </a:solidFill>
                <a:latin typeface="Arial" panose="020B0604020202020204" pitchFamily="34" charset="0"/>
                <a:cs typeface="Arial" panose="020B0604020202020204" pitchFamily="34" charset="0"/>
              </a:rPr>
              <a:t>GeoIKP</a:t>
            </a:r>
            <a:r>
              <a:rPr lang="en-GB" altLang="it-IT" sz="2800" b="1">
                <a:solidFill>
                  <a:srgbClr val="34C4F2"/>
                </a:solidFill>
                <a:latin typeface="Arial" panose="020B0604020202020204" pitchFamily="34" charset="0"/>
                <a:cs typeface="Arial" panose="020B0604020202020204" pitchFamily="34" charset="0"/>
              </a:rPr>
              <a:t> </a:t>
            </a:r>
            <a:r>
              <a:rPr lang="en-GB" altLang="it-IT" sz="2800" b="1" i="1">
                <a:solidFill>
                  <a:srgbClr val="34C4F2"/>
                </a:solidFill>
                <a:latin typeface="Arial" panose="020B0604020202020204" pitchFamily="34" charset="0"/>
                <a:cs typeface="Arial" panose="020B0604020202020204" pitchFamily="34" charset="0"/>
              </a:rPr>
              <a:t>Virtual tour</a:t>
            </a:r>
          </a:p>
          <a:p>
            <a:pPr algn="r">
              <a:spcBef>
                <a:spcPts val="0"/>
              </a:spcBef>
              <a:buFont typeface="Wingdings" pitchFamily="2" charset="2"/>
              <a:buNone/>
            </a:pPr>
            <a:endParaRPr lang="en-GB" altLang="it-IT" sz="2800" b="1">
              <a:solidFill>
                <a:srgbClr val="34C4F2"/>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CCEEA2AC-7953-17F8-6DD6-CA017116CBC3}"/>
              </a:ext>
            </a:extLst>
          </p:cNvPr>
          <p:cNvSpPr txBox="1"/>
          <p:nvPr/>
        </p:nvSpPr>
        <p:spPr>
          <a:xfrm>
            <a:off x="3596127" y="726367"/>
            <a:ext cx="5002238" cy="369332"/>
          </a:xfrm>
          <a:prstGeom prst="rect">
            <a:avLst/>
          </a:prstGeom>
          <a:solidFill>
            <a:schemeClr val="bg1"/>
          </a:solidFill>
          <a:ln>
            <a:solidFill>
              <a:schemeClr val="bg1"/>
            </a:solidFill>
          </a:ln>
        </p:spPr>
        <p:txBody>
          <a:bodyPr wrap="square">
            <a:spAutoFit/>
          </a:bodyPr>
          <a:lstStyle/>
          <a:p>
            <a:r>
              <a:rPr lang="en-US" sz="1800">
                <a:hlinkClick r:id="rId4"/>
              </a:rPr>
              <a:t>https://geoikp.operandum-project.eu/nbs/explorer</a:t>
            </a:r>
            <a:r>
              <a:rPr lang="en-US" sz="1800"/>
              <a:t> </a:t>
            </a:r>
          </a:p>
        </p:txBody>
      </p:sp>
      <p:sp>
        <p:nvSpPr>
          <p:cNvPr id="2" name="TextBox 1">
            <a:extLst>
              <a:ext uri="{FF2B5EF4-FFF2-40B4-BE49-F238E27FC236}">
                <a16:creationId xmlns:a16="http://schemas.microsoft.com/office/drawing/2014/main" id="{A261B5A0-6EDE-B8DC-8BCA-50795749D78A}"/>
              </a:ext>
            </a:extLst>
          </p:cNvPr>
          <p:cNvSpPr txBox="1"/>
          <p:nvPr/>
        </p:nvSpPr>
        <p:spPr>
          <a:xfrm>
            <a:off x="6154765" y="2579793"/>
            <a:ext cx="5472498" cy="1477328"/>
          </a:xfrm>
          <a:prstGeom prst="rect">
            <a:avLst/>
          </a:prstGeom>
          <a:noFill/>
        </p:spPr>
        <p:txBody>
          <a:bodyPr wrap="square" lIns="91440" tIns="45720" rIns="91440" bIns="45720" rtlCol="0" anchor="t">
            <a:spAutoFit/>
          </a:bodyPr>
          <a:lstStyle/>
          <a:p>
            <a:r>
              <a:rPr lang="en-US" sz="1800" dirty="0">
                <a:latin typeface="Lato"/>
                <a:ea typeface="Lato"/>
                <a:cs typeface="Lato"/>
              </a:rPr>
              <a:t>View Individual Results</a:t>
            </a:r>
            <a:r>
              <a:rPr lang="en-US" dirty="0">
                <a:latin typeface="Lato"/>
                <a:ea typeface="Lato"/>
                <a:cs typeface="Lato"/>
              </a:rPr>
              <a:t> </a:t>
            </a:r>
            <a:endParaRPr lang="en-US" sz="1800" dirty="0">
              <a:latin typeface="Lato"/>
              <a:ea typeface="Lato"/>
              <a:cs typeface="Lato"/>
            </a:endParaRPr>
          </a:p>
          <a:p>
            <a:endParaRPr lang="en-US" sz="1800" dirty="0">
              <a:latin typeface="Lato"/>
              <a:ea typeface="Lato"/>
              <a:cs typeface="Lato"/>
            </a:endParaRPr>
          </a:p>
          <a:p>
            <a:pPr marL="85725" indent="-85725">
              <a:buClr>
                <a:srgbClr val="00A7E2"/>
              </a:buClr>
              <a:buFont typeface="Arial" panose="020B0604020202020204" pitchFamily="34" charset="0"/>
              <a:buChar char="•"/>
            </a:pPr>
            <a:r>
              <a:rPr lang="en-US" sz="1800" dirty="0">
                <a:latin typeface="Lato"/>
                <a:ea typeface="Lato"/>
                <a:cs typeface="Lato"/>
              </a:rPr>
              <a:t> On the map: click on the icon</a:t>
            </a:r>
          </a:p>
          <a:p>
            <a:pPr marL="285750" indent="-285750">
              <a:buClr>
                <a:srgbClr val="00A7E2"/>
              </a:buClr>
              <a:buFont typeface="Arial" panose="020B0604020202020204" pitchFamily="34" charset="0"/>
              <a:buChar char="•"/>
            </a:pPr>
            <a:endParaRPr lang="en-US" sz="1800" dirty="0">
              <a:latin typeface="Lato"/>
              <a:ea typeface="Lato"/>
              <a:cs typeface="Lato"/>
            </a:endParaRPr>
          </a:p>
          <a:p>
            <a:pPr marL="85725" indent="-85725">
              <a:buClr>
                <a:srgbClr val="00A7E2"/>
              </a:buClr>
              <a:buFont typeface="Arial" panose="020B0604020202020204" pitchFamily="34" charset="0"/>
              <a:buChar char="•"/>
            </a:pPr>
            <a:r>
              <a:rPr lang="en-US" sz="1800" dirty="0">
                <a:latin typeface="Lato"/>
                <a:ea typeface="Lato"/>
                <a:cs typeface="Lato"/>
              </a:rPr>
              <a:t> From the list: click on the individual NBS factsheet</a:t>
            </a:r>
          </a:p>
        </p:txBody>
      </p:sp>
      <p:pic>
        <p:nvPicPr>
          <p:cNvPr id="4" name="Picture 3">
            <a:extLst>
              <a:ext uri="{FF2B5EF4-FFF2-40B4-BE49-F238E27FC236}">
                <a16:creationId xmlns:a16="http://schemas.microsoft.com/office/drawing/2014/main" id="{915BF9B8-B752-852B-2F00-A5F304791B4A}"/>
              </a:ext>
            </a:extLst>
          </p:cNvPr>
          <p:cNvPicPr>
            <a:picLocks noChangeAspect="1"/>
          </p:cNvPicPr>
          <p:nvPr/>
        </p:nvPicPr>
        <p:blipFill rotWithShape="1">
          <a:blip r:embed="rId5">
            <a:extLst>
              <a:ext uri="{28A0092B-C50C-407E-A947-70E740481C1C}">
                <a14:useLocalDpi xmlns:a14="http://schemas.microsoft.com/office/drawing/2010/main"/>
              </a:ext>
            </a:extLst>
          </a:blip>
          <a:srcRect t="24999" r="7872" b="25306"/>
          <a:stretch/>
        </p:blipFill>
        <p:spPr>
          <a:xfrm>
            <a:off x="2909889" y="5943932"/>
            <a:ext cx="1595437" cy="366728"/>
          </a:xfrm>
          <a:prstGeom prst="rect">
            <a:avLst/>
          </a:prstGeom>
        </p:spPr>
      </p:pic>
      <p:sp>
        <p:nvSpPr>
          <p:cNvPr id="6" name="Oval 5">
            <a:extLst>
              <a:ext uri="{FF2B5EF4-FFF2-40B4-BE49-F238E27FC236}">
                <a16:creationId xmlns:a16="http://schemas.microsoft.com/office/drawing/2014/main" id="{92D4100B-43F3-0F80-3241-B433C8F9833F}"/>
              </a:ext>
            </a:extLst>
          </p:cNvPr>
          <p:cNvSpPr/>
          <p:nvPr/>
        </p:nvSpPr>
        <p:spPr>
          <a:xfrm>
            <a:off x="1524001" y="2519016"/>
            <a:ext cx="2466975" cy="424210"/>
          </a:xfrm>
          <a:prstGeom prst="ellipse">
            <a:avLst/>
          </a:prstGeom>
          <a:noFill/>
          <a:ln>
            <a:solidFill>
              <a:srgbClr val="FAAF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cxnSp>
        <p:nvCxnSpPr>
          <p:cNvPr id="22" name="Straight Connector 21">
            <a:extLst>
              <a:ext uri="{FF2B5EF4-FFF2-40B4-BE49-F238E27FC236}">
                <a16:creationId xmlns:a16="http://schemas.microsoft.com/office/drawing/2014/main" id="{AE17FCE4-0BED-1989-2D96-4581215D87BF}"/>
              </a:ext>
            </a:extLst>
          </p:cNvPr>
          <p:cNvCxnSpPr>
            <a:cxnSpLocks/>
          </p:cNvCxnSpPr>
          <p:nvPr/>
        </p:nvCxnSpPr>
        <p:spPr>
          <a:xfrm flipV="1">
            <a:off x="5200650" y="4393076"/>
            <a:ext cx="1040998" cy="161467"/>
          </a:xfrm>
          <a:prstGeom prst="line">
            <a:avLst/>
          </a:prstGeom>
          <a:ln w="28575">
            <a:solidFill>
              <a:srgbClr val="FAAF4D"/>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A3446B2-A3A4-58B4-3E5D-C64A575CF4EF}"/>
              </a:ext>
            </a:extLst>
          </p:cNvPr>
          <p:cNvCxnSpPr>
            <a:cxnSpLocks/>
          </p:cNvCxnSpPr>
          <p:nvPr/>
        </p:nvCxnSpPr>
        <p:spPr>
          <a:xfrm flipV="1">
            <a:off x="5200650" y="5847475"/>
            <a:ext cx="894140" cy="59086"/>
          </a:xfrm>
          <a:prstGeom prst="line">
            <a:avLst/>
          </a:prstGeom>
          <a:ln w="28575">
            <a:solidFill>
              <a:srgbClr val="FAAF4D"/>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2642E1F0-E4FC-35A1-A224-F480A27FE818}"/>
              </a:ext>
            </a:extLst>
          </p:cNvPr>
          <p:cNvPicPr>
            <a:picLocks noChangeAspect="1"/>
          </p:cNvPicPr>
          <p:nvPr/>
        </p:nvPicPr>
        <p:blipFill>
          <a:blip r:embed="rId6"/>
          <a:stretch>
            <a:fillRect/>
          </a:stretch>
        </p:blipFill>
        <p:spPr>
          <a:xfrm>
            <a:off x="9614776" y="2943226"/>
            <a:ext cx="647756" cy="647756"/>
          </a:xfrm>
          <a:prstGeom prst="ellipse">
            <a:avLst/>
          </a:prstGeom>
          <a:ln w="9525" cap="rnd">
            <a:solidFill>
              <a:srgbClr val="FAAF4D"/>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8" name="Rectangle 7">
            <a:extLst>
              <a:ext uri="{FF2B5EF4-FFF2-40B4-BE49-F238E27FC236}">
                <a16:creationId xmlns:a16="http://schemas.microsoft.com/office/drawing/2014/main" id="{43345449-5AFB-5003-C651-6084AD0F61A1}"/>
              </a:ext>
            </a:extLst>
          </p:cNvPr>
          <p:cNvSpPr/>
          <p:nvPr/>
        </p:nvSpPr>
        <p:spPr>
          <a:xfrm>
            <a:off x="-1210" y="6301922"/>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0" name="Rectangle 9">
            <a:extLst>
              <a:ext uri="{FF2B5EF4-FFF2-40B4-BE49-F238E27FC236}">
                <a16:creationId xmlns:a16="http://schemas.microsoft.com/office/drawing/2014/main" id="{90153E98-D2A1-5F13-5196-A6D1181B567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2" name="Picture 11" descr="Logo&#10;&#10;Description automatically generated">
            <a:extLst>
              <a:ext uri="{FF2B5EF4-FFF2-40B4-BE49-F238E27FC236}">
                <a16:creationId xmlns:a16="http://schemas.microsoft.com/office/drawing/2014/main" id="{B355DF7A-EBBE-B008-53BD-30EA99233E54}"/>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4D63D1FE-A96C-9203-5B0C-144A43096519}"/>
              </a:ext>
            </a:extLst>
          </p:cNvPr>
          <p:cNvGrpSpPr/>
          <p:nvPr/>
        </p:nvGrpSpPr>
        <p:grpSpPr>
          <a:xfrm>
            <a:off x="9938654" y="6352565"/>
            <a:ext cx="2141003" cy="464738"/>
            <a:chOff x="266045" y="6130130"/>
            <a:chExt cx="2431435" cy="525217"/>
          </a:xfrm>
        </p:grpSpPr>
        <p:pic>
          <p:nvPicPr>
            <p:cNvPr id="14" name="Picture 13">
              <a:extLst>
                <a:ext uri="{FF2B5EF4-FFF2-40B4-BE49-F238E27FC236}">
                  <a16:creationId xmlns:a16="http://schemas.microsoft.com/office/drawing/2014/main" id="{651D7A5D-2AF1-4A3F-9643-EAD78EB53217}"/>
                </a:ext>
              </a:extLst>
            </p:cNvPr>
            <p:cNvPicPr/>
            <p:nvPr/>
          </p:nvPicPr>
          <p:blipFill>
            <a:blip r:embed="rId8"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8" name="TextBox 17">
              <a:extLst>
                <a:ext uri="{FF2B5EF4-FFF2-40B4-BE49-F238E27FC236}">
                  <a16:creationId xmlns:a16="http://schemas.microsoft.com/office/drawing/2014/main" id="{2AFC294D-AABB-BEFC-368F-2233B5AF2276}"/>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4" name="TextBox 23">
            <a:extLst>
              <a:ext uri="{FF2B5EF4-FFF2-40B4-BE49-F238E27FC236}">
                <a16:creationId xmlns:a16="http://schemas.microsoft.com/office/drawing/2014/main" id="{7336275C-0AA0-A6B3-1359-11B366F810D5}"/>
              </a:ext>
            </a:extLst>
          </p:cNvPr>
          <p:cNvSpPr txBox="1"/>
          <p:nvPr/>
        </p:nvSpPr>
        <p:spPr>
          <a:xfrm>
            <a:off x="82667" y="194396"/>
            <a:ext cx="11363419" cy="1077218"/>
          </a:xfrm>
          <a:prstGeom prst="rect">
            <a:avLst/>
          </a:prstGeom>
          <a:noFill/>
        </p:spPr>
        <p:txBody>
          <a:bodyPr wrap="square" lIns="91440" tIns="45720" rIns="91440" bIns="45720" rtlCol="0" anchor="t">
            <a:spAutoFit/>
          </a:bodyPr>
          <a:lstStyle/>
          <a:p>
            <a:r>
              <a:rPr lang="en-GB" sz="3200" b="1" dirty="0" err="1">
                <a:solidFill>
                  <a:schemeClr val="bg1"/>
                </a:solidFill>
                <a:latin typeface="Lato" panose="020F0502020204030203" pitchFamily="34" charset="0"/>
                <a:ea typeface="Lato" panose="020F0502020204030203" pitchFamily="34" charset="0"/>
                <a:cs typeface="Lato" panose="020F0502020204030203" pitchFamily="34" charset="0"/>
              </a:rPr>
              <a:t>GeoIKP</a:t>
            </a:r>
            <a:r>
              <a:rPr lang="en-GB" sz="3200" b="1" dirty="0">
                <a:solidFill>
                  <a:schemeClr val="bg1"/>
                </a:solidFill>
                <a:latin typeface="Lato" panose="020F0502020204030203" pitchFamily="34" charset="0"/>
                <a:ea typeface="Lato" panose="020F0502020204030203" pitchFamily="34" charset="0"/>
                <a:cs typeface="Lato" panose="020F0502020204030203" pitchFamily="34" charset="0"/>
              </a:rPr>
              <a:t> Virtual Tour: </a:t>
            </a:r>
            <a:r>
              <a:rPr lang="en-GB" sz="3200" b="1"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3200" b="1" dirty="0">
                <a:solidFill>
                  <a:schemeClr val="bg1"/>
                </a:solidFill>
                <a:latin typeface="Lato" panose="020F0502020204030203" pitchFamily="34" charset="0"/>
                <a:ea typeface="Lato" panose="020F0502020204030203" pitchFamily="34" charset="0"/>
                <a:cs typeface="Lato" panose="020F0502020204030203" pitchFamily="34" charset="0"/>
              </a:rPr>
              <a:t> Catalogue</a:t>
            </a: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32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6" name="TextBox 25">
            <a:extLst>
              <a:ext uri="{FF2B5EF4-FFF2-40B4-BE49-F238E27FC236}">
                <a16:creationId xmlns:a16="http://schemas.microsoft.com/office/drawing/2014/main" id="{018230A9-32B3-EADB-19BF-9D3874118874}"/>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18</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17" name="Picture 16">
            <a:extLst>
              <a:ext uri="{FF2B5EF4-FFF2-40B4-BE49-F238E27FC236}">
                <a16:creationId xmlns:a16="http://schemas.microsoft.com/office/drawing/2014/main" id="{E2E805C5-F3E9-CDEE-04FB-2239FDD6F086}"/>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2251935" y="951439"/>
            <a:ext cx="7688131" cy="1292400"/>
          </a:xfrm>
          <a:prstGeom prst="rect">
            <a:avLst/>
          </a:prstGeom>
        </p:spPr>
      </p:pic>
      <p:pic>
        <p:nvPicPr>
          <p:cNvPr id="20" name="Picture 19">
            <a:extLst>
              <a:ext uri="{FF2B5EF4-FFF2-40B4-BE49-F238E27FC236}">
                <a16:creationId xmlns:a16="http://schemas.microsoft.com/office/drawing/2014/main" id="{07DA38BE-A98D-6753-89F4-620219A4F488}"/>
              </a:ext>
            </a:extLst>
          </p:cNvPr>
          <p:cNvPicPr>
            <a:picLocks noChangeAspect="1"/>
          </p:cNvPicPr>
          <p:nvPr/>
        </p:nvPicPr>
        <p:blipFill rotWithShape="1">
          <a:blip r:embed="rId10">
            <a:extLst>
              <a:ext uri="{28A0092B-C50C-407E-A947-70E740481C1C}">
                <a14:useLocalDpi xmlns:a14="http://schemas.microsoft.com/office/drawing/2010/main"/>
              </a:ext>
            </a:extLst>
          </a:blip>
          <a:srcRect/>
          <a:stretch/>
        </p:blipFill>
        <p:spPr>
          <a:xfrm>
            <a:off x="6094790" y="4370233"/>
            <a:ext cx="4434273" cy="1477329"/>
          </a:xfrm>
          <a:prstGeom prst="rect">
            <a:avLst/>
          </a:prstGeom>
        </p:spPr>
      </p:pic>
    </p:spTree>
    <p:extLst>
      <p:ext uri="{BB962C8B-B14F-4D97-AF65-F5344CB8AC3E}">
        <p14:creationId xmlns:p14="http://schemas.microsoft.com/office/powerpoint/2010/main" val="20561500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08E35E30-C7DC-D8DB-238A-2298E4F7FB1B}"/>
              </a:ext>
            </a:extLst>
          </p:cNvPr>
          <p:cNvSpPr txBox="1">
            <a:spLocks noChangeArrowheads="1"/>
          </p:cNvSpPr>
          <p:nvPr/>
        </p:nvSpPr>
        <p:spPr bwMode="auto">
          <a:xfrm>
            <a:off x="2750957" y="32383"/>
            <a:ext cx="7353613" cy="1008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40" tIns="45720" rIns="91440" bIns="45720" anchor="t">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spcBef>
                <a:spcPts val="0"/>
              </a:spcBef>
              <a:buFont typeface="Wingdings" pitchFamily="2" charset="2"/>
              <a:buNone/>
            </a:pPr>
            <a:r>
              <a:rPr lang="en-GB" altLang="it-IT" sz="2800" b="1" err="1">
                <a:solidFill>
                  <a:srgbClr val="34C4F2"/>
                </a:solidFill>
                <a:latin typeface="Lato"/>
                <a:ea typeface="Lato"/>
                <a:cs typeface="Arial"/>
              </a:rPr>
              <a:t>GeoIKP</a:t>
            </a:r>
            <a:r>
              <a:rPr lang="en-GB" altLang="it-IT" sz="2800" b="1">
                <a:solidFill>
                  <a:srgbClr val="34C4F2"/>
                </a:solidFill>
                <a:latin typeface="Lato"/>
                <a:ea typeface="Lato"/>
                <a:cs typeface="Arial"/>
              </a:rPr>
              <a:t> </a:t>
            </a:r>
            <a:r>
              <a:rPr lang="en-GB" altLang="it-IT" sz="2800" b="1" i="1">
                <a:solidFill>
                  <a:srgbClr val="34C4F2"/>
                </a:solidFill>
                <a:latin typeface="Lato"/>
                <a:ea typeface="Lato"/>
                <a:cs typeface="Arial"/>
              </a:rPr>
              <a:t>Virtual tour</a:t>
            </a:r>
          </a:p>
          <a:p>
            <a:pPr algn="r">
              <a:spcBef>
                <a:spcPts val="0"/>
              </a:spcBef>
              <a:buFont typeface="Wingdings" pitchFamily="2" charset="2"/>
              <a:buNone/>
            </a:pPr>
            <a:endParaRPr lang="en-GB" altLang="it-IT" sz="2800" b="1">
              <a:solidFill>
                <a:srgbClr val="34C4F2"/>
              </a:solidFill>
              <a:latin typeface="Lato"/>
              <a:ea typeface="Lato"/>
              <a:cs typeface="Arial" panose="020B0604020202020204" pitchFamily="34" charset="0"/>
            </a:endParaRPr>
          </a:p>
        </p:txBody>
      </p:sp>
      <p:sp>
        <p:nvSpPr>
          <p:cNvPr id="7" name="TextBox 6">
            <a:extLst>
              <a:ext uri="{FF2B5EF4-FFF2-40B4-BE49-F238E27FC236}">
                <a16:creationId xmlns:a16="http://schemas.microsoft.com/office/drawing/2014/main" id="{CCEEA2AC-7953-17F8-6DD6-CA017116CBC3}"/>
              </a:ext>
            </a:extLst>
          </p:cNvPr>
          <p:cNvSpPr txBox="1"/>
          <p:nvPr/>
        </p:nvSpPr>
        <p:spPr>
          <a:xfrm>
            <a:off x="3596127" y="726367"/>
            <a:ext cx="5002238" cy="646331"/>
          </a:xfrm>
          <a:prstGeom prst="rect">
            <a:avLst/>
          </a:prstGeom>
          <a:solidFill>
            <a:schemeClr val="bg1"/>
          </a:solidFill>
          <a:ln>
            <a:solidFill>
              <a:schemeClr val="bg1"/>
            </a:solidFill>
          </a:ln>
        </p:spPr>
        <p:txBody>
          <a:bodyPr wrap="square" lIns="91440" tIns="45720" rIns="91440" bIns="45720" anchor="t">
            <a:spAutoFit/>
          </a:bodyPr>
          <a:lstStyle/>
          <a:p>
            <a:r>
              <a:rPr lang="en-US" sz="1800">
                <a:latin typeface="Lato"/>
                <a:ea typeface="Lato"/>
                <a:cs typeface="Lato"/>
                <a:hlinkClick r:id="rId3"/>
              </a:rPr>
              <a:t>https://geoikp.operandum-project.eu/nbs/explorer</a:t>
            </a:r>
            <a:r>
              <a:rPr lang="en-US">
                <a:latin typeface="Lato"/>
                <a:ea typeface="Lato"/>
                <a:cs typeface="Lato"/>
              </a:rPr>
              <a:t> </a:t>
            </a:r>
            <a:endParaRPr lang="en-US" sz="1800">
              <a:latin typeface="Lato"/>
              <a:ea typeface="Lato"/>
              <a:cs typeface="Lato"/>
            </a:endParaRPr>
          </a:p>
        </p:txBody>
      </p:sp>
      <p:pic>
        <p:nvPicPr>
          <p:cNvPr id="20" name="Picture 19">
            <a:extLst>
              <a:ext uri="{FF2B5EF4-FFF2-40B4-BE49-F238E27FC236}">
                <a16:creationId xmlns:a16="http://schemas.microsoft.com/office/drawing/2014/main" id="{07DA38BE-A98D-6753-89F4-620219A4F488}"/>
              </a:ext>
            </a:extLst>
          </p:cNvPr>
          <p:cNvPicPr>
            <a:picLocks noChangeAspect="1"/>
          </p:cNvPicPr>
          <p:nvPr/>
        </p:nvPicPr>
        <p:blipFill rotWithShape="1">
          <a:blip r:embed="rId4">
            <a:extLst>
              <a:ext uri="{28A0092B-C50C-407E-A947-70E740481C1C}">
                <a14:useLocalDpi xmlns:a14="http://schemas.microsoft.com/office/drawing/2010/main"/>
              </a:ext>
            </a:extLst>
          </a:blip>
          <a:srcRect l="-5"/>
          <a:stretch/>
        </p:blipFill>
        <p:spPr>
          <a:xfrm>
            <a:off x="2179551" y="3375370"/>
            <a:ext cx="1864541" cy="2702633"/>
          </a:xfrm>
          <a:prstGeom prst="rect">
            <a:avLst/>
          </a:prstGeom>
        </p:spPr>
      </p:pic>
      <p:pic>
        <p:nvPicPr>
          <p:cNvPr id="10" name="Picture 9">
            <a:extLst>
              <a:ext uri="{FF2B5EF4-FFF2-40B4-BE49-F238E27FC236}">
                <a16:creationId xmlns:a16="http://schemas.microsoft.com/office/drawing/2014/main" id="{C63A1643-C1A2-64B8-0462-20C27BD7B80A}"/>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4915799" y="3108235"/>
            <a:ext cx="5617259" cy="2702633"/>
          </a:xfrm>
          <a:prstGeom prst="rect">
            <a:avLst/>
          </a:prstGeom>
        </p:spPr>
      </p:pic>
      <p:sp>
        <p:nvSpPr>
          <p:cNvPr id="14" name="TextBox 13">
            <a:extLst>
              <a:ext uri="{FF2B5EF4-FFF2-40B4-BE49-F238E27FC236}">
                <a16:creationId xmlns:a16="http://schemas.microsoft.com/office/drawing/2014/main" id="{DE38E501-05BB-4B8B-40D1-71A52B67AC9A}"/>
              </a:ext>
            </a:extLst>
          </p:cNvPr>
          <p:cNvSpPr txBox="1"/>
          <p:nvPr/>
        </p:nvSpPr>
        <p:spPr>
          <a:xfrm>
            <a:off x="2179551" y="2697127"/>
            <a:ext cx="2137809" cy="646331"/>
          </a:xfrm>
          <a:prstGeom prst="rect">
            <a:avLst/>
          </a:prstGeom>
          <a:noFill/>
        </p:spPr>
        <p:txBody>
          <a:bodyPr wrap="square" lIns="91440" tIns="45720" rIns="91440" bIns="45720" rtlCol="0" anchor="t">
            <a:spAutoFit/>
          </a:bodyPr>
          <a:lstStyle/>
          <a:p>
            <a:r>
              <a:rPr lang="en-US" sz="1800" dirty="0">
                <a:latin typeface="Lato"/>
                <a:ea typeface="Lato"/>
                <a:cs typeface="Lato"/>
              </a:rPr>
              <a:t>1. Share/</a:t>
            </a:r>
            <a:r>
              <a:rPr lang="en-US" dirty="0">
                <a:latin typeface="Lato"/>
                <a:ea typeface="Lato"/>
                <a:cs typeface="Lato"/>
              </a:rPr>
              <a:t>Print </a:t>
            </a:r>
            <a:r>
              <a:rPr lang="en-US" sz="1800" dirty="0" err="1">
                <a:latin typeface="Lato"/>
                <a:ea typeface="Lato"/>
                <a:cs typeface="Lato"/>
              </a:rPr>
              <a:t>NbS</a:t>
            </a:r>
            <a:r>
              <a:rPr lang="en-US" sz="1800" dirty="0">
                <a:latin typeface="Lato"/>
                <a:ea typeface="Lato"/>
                <a:cs typeface="Lato"/>
              </a:rPr>
              <a:t> case study</a:t>
            </a:r>
          </a:p>
        </p:txBody>
      </p:sp>
      <p:sp>
        <p:nvSpPr>
          <p:cNvPr id="18" name="TextBox 17">
            <a:extLst>
              <a:ext uri="{FF2B5EF4-FFF2-40B4-BE49-F238E27FC236}">
                <a16:creationId xmlns:a16="http://schemas.microsoft.com/office/drawing/2014/main" id="{289FCB6A-87BB-DF44-2CA5-AC3487CF258E}"/>
              </a:ext>
            </a:extLst>
          </p:cNvPr>
          <p:cNvSpPr txBox="1"/>
          <p:nvPr/>
        </p:nvSpPr>
        <p:spPr>
          <a:xfrm>
            <a:off x="4915799" y="2698296"/>
            <a:ext cx="3785289" cy="369332"/>
          </a:xfrm>
          <a:prstGeom prst="rect">
            <a:avLst/>
          </a:prstGeom>
          <a:noFill/>
        </p:spPr>
        <p:txBody>
          <a:bodyPr wrap="square" lIns="91440" tIns="45720" rIns="91440" bIns="45720" rtlCol="0" anchor="t">
            <a:spAutoFit/>
          </a:bodyPr>
          <a:lstStyle/>
          <a:p>
            <a:r>
              <a:rPr lang="en-US" sz="1800" dirty="0">
                <a:latin typeface="Lato"/>
                <a:ea typeface="Lato"/>
                <a:cs typeface="Lato"/>
              </a:rPr>
              <a:t>2. Compare </a:t>
            </a:r>
            <a:r>
              <a:rPr lang="en-US" sz="1800" dirty="0" err="1">
                <a:latin typeface="Lato"/>
                <a:ea typeface="Lato"/>
                <a:cs typeface="Lato"/>
              </a:rPr>
              <a:t>NbS</a:t>
            </a:r>
            <a:r>
              <a:rPr lang="en-US" sz="1800" dirty="0">
                <a:latin typeface="Lato"/>
                <a:ea typeface="Lato"/>
                <a:cs typeface="Lato"/>
              </a:rPr>
              <a:t> case studies</a:t>
            </a:r>
          </a:p>
        </p:txBody>
      </p:sp>
      <p:cxnSp>
        <p:nvCxnSpPr>
          <p:cNvPr id="25" name="Straight Arrow Connector 24">
            <a:extLst>
              <a:ext uri="{FF2B5EF4-FFF2-40B4-BE49-F238E27FC236}">
                <a16:creationId xmlns:a16="http://schemas.microsoft.com/office/drawing/2014/main" id="{DD8A66A3-452E-D091-8954-8BF26D8FAF4A}"/>
              </a:ext>
            </a:extLst>
          </p:cNvPr>
          <p:cNvCxnSpPr>
            <a:cxnSpLocks/>
          </p:cNvCxnSpPr>
          <p:nvPr/>
        </p:nvCxnSpPr>
        <p:spPr>
          <a:xfrm flipH="1" flipV="1">
            <a:off x="5323594" y="5590643"/>
            <a:ext cx="154892" cy="203761"/>
          </a:xfrm>
          <a:prstGeom prst="straightConnector1">
            <a:avLst/>
          </a:prstGeom>
          <a:ln>
            <a:solidFill>
              <a:srgbClr val="FAAF4D"/>
            </a:solidFill>
            <a:tailEnd type="triangle"/>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81385A3A-4289-D600-C865-AA586B279391}"/>
              </a:ext>
            </a:extLst>
          </p:cNvPr>
          <p:cNvSpPr/>
          <p:nvPr/>
        </p:nvSpPr>
        <p:spPr>
          <a:xfrm>
            <a:off x="-1210" y="6301922"/>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sp>
        <p:nvSpPr>
          <p:cNvPr id="8" name="Rectangle 7">
            <a:extLst>
              <a:ext uri="{FF2B5EF4-FFF2-40B4-BE49-F238E27FC236}">
                <a16:creationId xmlns:a16="http://schemas.microsoft.com/office/drawing/2014/main" id="{F6B70703-8AB4-4E64-FC14-7B8ED144D2DF}"/>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pic>
        <p:nvPicPr>
          <p:cNvPr id="12" name="Picture 11" descr="Logo&#10;&#10;Description automatically generated">
            <a:extLst>
              <a:ext uri="{FF2B5EF4-FFF2-40B4-BE49-F238E27FC236}">
                <a16:creationId xmlns:a16="http://schemas.microsoft.com/office/drawing/2014/main" id="{131EA2A1-BA8E-5AAF-1D13-9AA7F5C5FEF1}"/>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8624DCE1-8067-0957-9B38-88B329FA3757}"/>
              </a:ext>
            </a:extLst>
          </p:cNvPr>
          <p:cNvGrpSpPr/>
          <p:nvPr/>
        </p:nvGrpSpPr>
        <p:grpSpPr>
          <a:xfrm>
            <a:off x="9938654" y="6352565"/>
            <a:ext cx="2141003" cy="464738"/>
            <a:chOff x="266045" y="6130130"/>
            <a:chExt cx="2431435" cy="525217"/>
          </a:xfrm>
        </p:grpSpPr>
        <p:pic>
          <p:nvPicPr>
            <p:cNvPr id="15" name="Picture 14">
              <a:extLst>
                <a:ext uri="{FF2B5EF4-FFF2-40B4-BE49-F238E27FC236}">
                  <a16:creationId xmlns:a16="http://schemas.microsoft.com/office/drawing/2014/main" id="{8D0628FA-5224-82EA-21E2-EE05C23E62C7}"/>
                </a:ext>
              </a:extLst>
            </p:cNvPr>
            <p:cNvPicPr/>
            <p:nvPr/>
          </p:nvPicPr>
          <p:blipFill>
            <a:blip r:embed="rId7"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6" name="TextBox 15">
              <a:extLst>
                <a:ext uri="{FF2B5EF4-FFF2-40B4-BE49-F238E27FC236}">
                  <a16:creationId xmlns:a16="http://schemas.microsoft.com/office/drawing/2014/main" id="{316C2BA2-4651-3131-4D61-B41238D6D3F7}"/>
                </a:ext>
              </a:extLst>
            </p:cNvPr>
            <p:cNvSpPr txBox="1"/>
            <p:nvPr/>
          </p:nvSpPr>
          <p:spPr>
            <a:xfrm>
              <a:off x="1202055" y="6161907"/>
              <a:ext cx="1495425" cy="486961"/>
            </a:xfrm>
            <a:prstGeom prst="rect">
              <a:avLst/>
            </a:prstGeom>
            <a:noFill/>
          </p:spPr>
          <p:txBody>
            <a:bodyPr wrap="square" lIns="91440" tIns="45720" rIns="91440" bIns="45720" rtlCol="0" anchor="t">
              <a:spAutoFit/>
            </a:bodyPr>
            <a:lstStyle/>
            <a:p>
              <a:r>
                <a:rPr lang="en-US" sz="1100">
                  <a:solidFill>
                    <a:schemeClr val="bg1"/>
                  </a:solidFill>
                  <a:latin typeface="Lato"/>
                  <a:ea typeface="Lato"/>
                  <a:cs typeface="Lato"/>
                </a:rPr>
                <a:t>EU funded project</a:t>
              </a:r>
              <a:br>
                <a:rPr lang="en-US" sz="1100">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a:ea typeface="Lato"/>
                  <a:cs typeface="Lato"/>
                </a:rPr>
                <a:t>GA no. </a:t>
              </a:r>
              <a:r>
                <a:rPr lang="en-GB" sz="1100">
                  <a:solidFill>
                    <a:schemeClr val="bg1"/>
                  </a:solidFill>
                  <a:effectLst/>
                  <a:latin typeface="Lato"/>
                  <a:ea typeface="Lato"/>
                  <a:cs typeface="Lato"/>
                </a:rPr>
                <a:t>776848</a:t>
              </a:r>
              <a:endParaRPr lang="nl-NL" sz="1100">
                <a:solidFill>
                  <a:schemeClr val="bg1"/>
                </a:solidFill>
                <a:latin typeface="Lato"/>
                <a:ea typeface="Lato"/>
                <a:cs typeface="Lato"/>
              </a:endParaRPr>
            </a:p>
          </p:txBody>
        </p:sp>
      </p:grpSp>
      <p:sp>
        <p:nvSpPr>
          <p:cNvPr id="27" name="TextBox 26">
            <a:extLst>
              <a:ext uri="{FF2B5EF4-FFF2-40B4-BE49-F238E27FC236}">
                <a16:creationId xmlns:a16="http://schemas.microsoft.com/office/drawing/2014/main" id="{8445C218-D8E9-D4DA-7422-0CB8535B2587}"/>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19</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17" name="Picture 16">
            <a:extLst>
              <a:ext uri="{FF2B5EF4-FFF2-40B4-BE49-F238E27FC236}">
                <a16:creationId xmlns:a16="http://schemas.microsoft.com/office/drawing/2014/main" id="{E2E805C5-F3E9-CDEE-04FB-2239FDD6F086}"/>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2225659" y="951438"/>
            <a:ext cx="8307399" cy="1292400"/>
          </a:xfrm>
          <a:prstGeom prst="rect">
            <a:avLst/>
          </a:prstGeom>
        </p:spPr>
      </p:pic>
      <p:sp>
        <p:nvSpPr>
          <p:cNvPr id="2" name="TextBox 1">
            <a:extLst>
              <a:ext uri="{FF2B5EF4-FFF2-40B4-BE49-F238E27FC236}">
                <a16:creationId xmlns:a16="http://schemas.microsoft.com/office/drawing/2014/main" id="{A261B5A0-6EDE-B8DC-8BCA-50795749D78A}"/>
              </a:ext>
            </a:extLst>
          </p:cNvPr>
          <p:cNvSpPr txBox="1"/>
          <p:nvPr/>
        </p:nvSpPr>
        <p:spPr>
          <a:xfrm>
            <a:off x="2225659" y="2178140"/>
            <a:ext cx="8307399" cy="369332"/>
          </a:xfrm>
          <a:prstGeom prst="rect">
            <a:avLst/>
          </a:prstGeom>
          <a:solidFill>
            <a:srgbClr val="00A7E2"/>
          </a:solidFill>
          <a:ln>
            <a:noFill/>
          </a:ln>
        </p:spPr>
        <p:txBody>
          <a:bodyPr wrap="square" lIns="91440" tIns="45720" rIns="91440" bIns="45720" rtlCol="0" anchor="t">
            <a:spAutoFit/>
          </a:bodyPr>
          <a:lstStyle/>
          <a:p>
            <a:pPr algn="ctr"/>
            <a:r>
              <a:rPr lang="en-US" sz="1800" i="1" dirty="0">
                <a:latin typeface="Lato"/>
                <a:ea typeface="Lato"/>
                <a:cs typeface="Lato"/>
              </a:rPr>
              <a:t>Additional functionalities:</a:t>
            </a:r>
          </a:p>
        </p:txBody>
      </p:sp>
      <p:sp>
        <p:nvSpPr>
          <p:cNvPr id="29" name="TextBox 28">
            <a:extLst>
              <a:ext uri="{FF2B5EF4-FFF2-40B4-BE49-F238E27FC236}">
                <a16:creationId xmlns:a16="http://schemas.microsoft.com/office/drawing/2014/main" id="{C627E7A5-77F7-A943-926A-111E5CD7A3D8}"/>
              </a:ext>
            </a:extLst>
          </p:cNvPr>
          <p:cNvSpPr txBox="1"/>
          <p:nvPr/>
        </p:nvSpPr>
        <p:spPr>
          <a:xfrm>
            <a:off x="82667" y="194396"/>
            <a:ext cx="11363419" cy="1077218"/>
          </a:xfrm>
          <a:prstGeom prst="rect">
            <a:avLst/>
          </a:prstGeom>
          <a:noFill/>
        </p:spPr>
        <p:txBody>
          <a:bodyPr wrap="square" lIns="91440" tIns="45720" rIns="91440" bIns="45720" rtlCol="0" anchor="t">
            <a:spAutoFit/>
          </a:bodyPr>
          <a:lstStyle/>
          <a:p>
            <a:r>
              <a:rPr lang="en-GB" sz="3200" b="1" dirty="0" err="1">
                <a:solidFill>
                  <a:schemeClr val="bg1"/>
                </a:solidFill>
                <a:latin typeface="Lato" panose="020F0502020204030203" pitchFamily="34" charset="0"/>
                <a:ea typeface="Lato" panose="020F0502020204030203" pitchFamily="34" charset="0"/>
                <a:cs typeface="Lato" panose="020F0502020204030203" pitchFamily="34" charset="0"/>
              </a:rPr>
              <a:t>GeoIKP</a:t>
            </a:r>
            <a:r>
              <a:rPr lang="en-GB" sz="3200" b="1" dirty="0">
                <a:solidFill>
                  <a:schemeClr val="bg1"/>
                </a:solidFill>
                <a:latin typeface="Lato" panose="020F0502020204030203" pitchFamily="34" charset="0"/>
                <a:ea typeface="Lato" panose="020F0502020204030203" pitchFamily="34" charset="0"/>
                <a:cs typeface="Lato" panose="020F0502020204030203" pitchFamily="34" charset="0"/>
              </a:rPr>
              <a:t> Virtual Tour: </a:t>
            </a:r>
            <a:r>
              <a:rPr lang="en-GB" sz="3200" b="1"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3200" b="1" dirty="0">
                <a:solidFill>
                  <a:schemeClr val="bg1"/>
                </a:solidFill>
                <a:latin typeface="Lato" panose="020F0502020204030203" pitchFamily="34" charset="0"/>
                <a:ea typeface="Lato" panose="020F0502020204030203" pitchFamily="34" charset="0"/>
                <a:cs typeface="Lato" panose="020F0502020204030203" pitchFamily="34" charset="0"/>
              </a:rPr>
              <a:t> Catalogue</a:t>
            </a: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32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1" name="TextBox 20">
            <a:extLst>
              <a:ext uri="{FF2B5EF4-FFF2-40B4-BE49-F238E27FC236}">
                <a16:creationId xmlns:a16="http://schemas.microsoft.com/office/drawing/2014/main" id="{AB22C927-A3F2-4D49-BECD-F3055EFBAEE1}"/>
              </a:ext>
            </a:extLst>
          </p:cNvPr>
          <p:cNvSpPr txBox="1"/>
          <p:nvPr/>
        </p:nvSpPr>
        <p:spPr>
          <a:xfrm>
            <a:off x="5478486" y="5810868"/>
            <a:ext cx="1463862" cy="276999"/>
          </a:xfrm>
          <a:prstGeom prst="rect">
            <a:avLst/>
          </a:prstGeom>
          <a:solidFill>
            <a:schemeClr val="bg1"/>
          </a:solidFill>
          <a:ln>
            <a:solidFill>
              <a:srgbClr val="FAAF4D"/>
            </a:solidFill>
          </a:ln>
        </p:spPr>
        <p:txBody>
          <a:bodyPr wrap="square" lIns="91440" tIns="45720" rIns="91440" bIns="45720" rtlCol="0" anchor="t">
            <a:spAutoFit/>
          </a:bodyPr>
          <a:lstStyle/>
          <a:p>
            <a:r>
              <a:rPr lang="en-US" sz="1200" dirty="0">
                <a:latin typeface="Lato"/>
                <a:ea typeface="Lato"/>
                <a:cs typeface="Lato"/>
              </a:rPr>
              <a:t>Click here to select</a:t>
            </a:r>
          </a:p>
        </p:txBody>
      </p:sp>
    </p:spTree>
    <p:extLst>
      <p:ext uri="{BB962C8B-B14F-4D97-AF65-F5344CB8AC3E}">
        <p14:creationId xmlns:p14="http://schemas.microsoft.com/office/powerpoint/2010/main" val="23872165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2EFFEF10-A408-3AB1-3C0D-198E5B68E238}"/>
              </a:ext>
            </a:extLst>
          </p:cNvPr>
          <p:cNvCxnSpPr>
            <a:cxnSpLocks/>
          </p:cNvCxnSpPr>
          <p:nvPr/>
        </p:nvCxnSpPr>
        <p:spPr>
          <a:xfrm>
            <a:off x="4781637" y="910948"/>
            <a:ext cx="0" cy="5469735"/>
          </a:xfrm>
          <a:prstGeom prst="line">
            <a:avLst/>
          </a:prstGeom>
          <a:ln w="38100">
            <a:solidFill>
              <a:srgbClr val="46BDE8"/>
            </a:solidFill>
          </a:ln>
        </p:spPr>
        <p:style>
          <a:lnRef idx="1">
            <a:schemeClr val="accent1"/>
          </a:lnRef>
          <a:fillRef idx="0">
            <a:schemeClr val="accent1"/>
          </a:fillRef>
          <a:effectRef idx="0">
            <a:schemeClr val="accent1"/>
          </a:effectRef>
          <a:fontRef idx="minor">
            <a:schemeClr val="tx1"/>
          </a:fontRef>
        </p:style>
      </p:cxnSp>
      <p:pic>
        <p:nvPicPr>
          <p:cNvPr id="8" name="Picture 14">
            <a:extLst>
              <a:ext uri="{FF2B5EF4-FFF2-40B4-BE49-F238E27FC236}">
                <a16:creationId xmlns:a16="http://schemas.microsoft.com/office/drawing/2014/main" id="{952CCCFF-75E4-4CA0-D2F1-06F69CB1E715}"/>
              </a:ext>
            </a:extLst>
          </p:cNvPr>
          <p:cNvPicPr>
            <a:picLocks noChangeAspect="1"/>
          </p:cNvPicPr>
          <p:nvPr/>
        </p:nvPicPr>
        <p:blipFill rotWithShape="1">
          <a:blip r:embed="rId3">
            <a:extLst>
              <a:ext uri="{28A0092B-C50C-407E-A947-70E740481C1C}">
                <a14:useLocalDpi xmlns:a14="http://schemas.microsoft.com/office/drawing/2010/main"/>
              </a:ext>
            </a:extLst>
          </a:blip>
          <a:srcRect t="-478"/>
          <a:stretch/>
        </p:blipFill>
        <p:spPr>
          <a:xfrm>
            <a:off x="5682821" y="1410077"/>
            <a:ext cx="6145004" cy="4104683"/>
          </a:xfrm>
          <a:prstGeom prst="rect">
            <a:avLst/>
          </a:prstGeom>
        </p:spPr>
      </p:pic>
      <p:pic>
        <p:nvPicPr>
          <p:cNvPr id="30" name="Picture 29">
            <a:extLst>
              <a:ext uri="{FF2B5EF4-FFF2-40B4-BE49-F238E27FC236}">
                <a16:creationId xmlns:a16="http://schemas.microsoft.com/office/drawing/2014/main" id="{ABE73262-0C8F-6964-1237-65531C4E71AB}"/>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0153493" y="5426894"/>
            <a:ext cx="994211" cy="744158"/>
          </a:xfrm>
          <a:prstGeom prst="rect">
            <a:avLst/>
          </a:prstGeom>
        </p:spPr>
      </p:pic>
      <p:pic>
        <p:nvPicPr>
          <p:cNvPr id="26" name="Picture 25">
            <a:extLst>
              <a:ext uri="{FF2B5EF4-FFF2-40B4-BE49-F238E27FC236}">
                <a16:creationId xmlns:a16="http://schemas.microsoft.com/office/drawing/2014/main" id="{2DD459D3-E1FC-6E29-513F-C720F7D660FE}"/>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1105993" y="5424611"/>
            <a:ext cx="911883" cy="733477"/>
          </a:xfrm>
          <a:prstGeom prst="rect">
            <a:avLst/>
          </a:prstGeom>
        </p:spPr>
      </p:pic>
      <p:sp>
        <p:nvSpPr>
          <p:cNvPr id="6" name="Rectangle 5">
            <a:extLst>
              <a:ext uri="{FF2B5EF4-FFF2-40B4-BE49-F238E27FC236}">
                <a16:creationId xmlns:a16="http://schemas.microsoft.com/office/drawing/2014/main" id="{03137365-A700-4487-83AD-80695501E7D2}"/>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7" name="Rectangle 6">
            <a:extLst>
              <a:ext uri="{FF2B5EF4-FFF2-40B4-BE49-F238E27FC236}">
                <a16:creationId xmlns:a16="http://schemas.microsoft.com/office/drawing/2014/main" id="{44144BC1-B916-432B-A7E7-D80C7D31F4F7}"/>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9" name="Picture 8" descr="Logo&#10;&#10;Description automatically generated">
            <a:extLst>
              <a:ext uri="{FF2B5EF4-FFF2-40B4-BE49-F238E27FC236}">
                <a16:creationId xmlns:a16="http://schemas.microsoft.com/office/drawing/2014/main" id="{89DEE307-3514-4CCC-B207-F1130507AD1D}"/>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0" name="Group 9">
            <a:extLst>
              <a:ext uri="{FF2B5EF4-FFF2-40B4-BE49-F238E27FC236}">
                <a16:creationId xmlns:a16="http://schemas.microsoft.com/office/drawing/2014/main" id="{27950EEC-3C33-4B34-9790-3D96EA773D5D}"/>
              </a:ext>
            </a:extLst>
          </p:cNvPr>
          <p:cNvGrpSpPr/>
          <p:nvPr/>
        </p:nvGrpSpPr>
        <p:grpSpPr>
          <a:xfrm>
            <a:off x="9938654" y="6352565"/>
            <a:ext cx="2141003" cy="464738"/>
            <a:chOff x="266045" y="6130130"/>
            <a:chExt cx="2431435" cy="525217"/>
          </a:xfrm>
        </p:grpSpPr>
        <p:pic>
          <p:nvPicPr>
            <p:cNvPr id="11" name="Picture 10">
              <a:extLst>
                <a:ext uri="{FF2B5EF4-FFF2-40B4-BE49-F238E27FC236}">
                  <a16:creationId xmlns:a16="http://schemas.microsoft.com/office/drawing/2014/main" id="{061AC3EC-BFE8-419F-85CD-B85AD43739F9}"/>
                </a:ext>
              </a:extLst>
            </p:cNvPr>
            <p:cNvPicPr/>
            <p:nvPr/>
          </p:nvPicPr>
          <p:blipFill>
            <a:blip r:embed="rId7"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2" name="TextBox 11">
              <a:extLst>
                <a:ext uri="{FF2B5EF4-FFF2-40B4-BE49-F238E27FC236}">
                  <a16:creationId xmlns:a16="http://schemas.microsoft.com/office/drawing/2014/main" id="{F9F709DD-6026-4B8E-A477-E690017BADE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13" name="TextBox 12">
            <a:extLst>
              <a:ext uri="{FF2B5EF4-FFF2-40B4-BE49-F238E27FC236}">
                <a16:creationId xmlns:a16="http://schemas.microsoft.com/office/drawing/2014/main" id="{DC7D484A-B23D-40BC-966D-52D6745A1F2D}"/>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About OPERANDUM</a:t>
            </a:r>
            <a:endParaRPr lang="en-GB" sz="3200">
              <a:solidFill>
                <a:schemeClr val="bg1"/>
              </a:solidFill>
              <a:latin typeface="Lato"/>
              <a:ea typeface="Lato"/>
              <a:cs typeface="Lato"/>
            </a:endParaRPr>
          </a:p>
        </p:txBody>
      </p:sp>
      <p:pic>
        <p:nvPicPr>
          <p:cNvPr id="14" name="Immagine 3">
            <a:extLst>
              <a:ext uri="{FF2B5EF4-FFF2-40B4-BE49-F238E27FC236}">
                <a16:creationId xmlns:a16="http://schemas.microsoft.com/office/drawing/2014/main" id="{7B42024F-CC58-440B-8AB3-2C1FDF4DDBAC}"/>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60143" y="1410077"/>
            <a:ext cx="4035216" cy="1427201"/>
          </a:xfrm>
          <a:prstGeom prst="rect">
            <a:avLst/>
          </a:prstGeom>
        </p:spPr>
      </p:pic>
      <p:sp>
        <p:nvSpPr>
          <p:cNvPr id="2" name="Rectangle 1">
            <a:extLst>
              <a:ext uri="{FF2B5EF4-FFF2-40B4-BE49-F238E27FC236}">
                <a16:creationId xmlns:a16="http://schemas.microsoft.com/office/drawing/2014/main" id="{3931F2EE-3CD9-756D-FBFE-6EEB87F63031}"/>
              </a:ext>
            </a:extLst>
          </p:cNvPr>
          <p:cNvSpPr/>
          <p:nvPr/>
        </p:nvSpPr>
        <p:spPr>
          <a:xfrm>
            <a:off x="8646695" y="5193632"/>
            <a:ext cx="1580147"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2BDF2F3F-7A5A-E00B-F7AA-26FF1341304E}"/>
              </a:ext>
            </a:extLst>
          </p:cNvPr>
          <p:cNvSpPr txBox="1"/>
          <p:nvPr/>
        </p:nvSpPr>
        <p:spPr>
          <a:xfrm>
            <a:off x="454825" y="3274307"/>
            <a:ext cx="4035223" cy="3385542"/>
          </a:xfrm>
          <a:prstGeom prst="rect">
            <a:avLst/>
          </a:prstGeom>
          <a:noFill/>
          <a:ln>
            <a:noFill/>
          </a:ln>
        </p:spPr>
        <p:txBody>
          <a:bodyPr wrap="square" lIns="91440" tIns="45720" rIns="91440" bIns="45720" rtlCol="0" anchor="t">
            <a:spAutoFit/>
          </a:bodyPr>
          <a:lstStyle/>
          <a:p>
            <a:pPr marL="285750" indent="-285750">
              <a:buFont typeface="Arial"/>
              <a:buChar char="•"/>
            </a:pPr>
            <a:r>
              <a:rPr lang="en-GB" sz="1600">
                <a:solidFill>
                  <a:schemeClr val="tx1">
                    <a:lumMod val="75000"/>
                    <a:lumOff val="25000"/>
                  </a:schemeClr>
                </a:solidFill>
                <a:latin typeface="Lato"/>
                <a:ea typeface="+mn-lt"/>
                <a:cs typeface="+mn-lt"/>
              </a:rPr>
              <a:t>4-year, European project, with 26 international partners </a:t>
            </a:r>
          </a:p>
          <a:p>
            <a:pPr marL="285750" indent="-285750">
              <a:buFont typeface="Arial"/>
              <a:buChar char="•"/>
            </a:pPr>
            <a:endParaRPr lang="en-GB" sz="1600">
              <a:solidFill>
                <a:schemeClr val="tx1">
                  <a:lumMod val="75000"/>
                  <a:lumOff val="25000"/>
                </a:schemeClr>
              </a:solidFill>
              <a:latin typeface="Lato"/>
              <a:ea typeface="+mn-lt"/>
              <a:cs typeface="+mn-lt"/>
            </a:endParaRPr>
          </a:p>
          <a:p>
            <a:pPr marL="285750" indent="-285750">
              <a:buFont typeface="Arial"/>
              <a:buChar char="•"/>
            </a:pPr>
            <a:r>
              <a:rPr lang="en-GB" sz="1600">
                <a:solidFill>
                  <a:schemeClr val="tx1">
                    <a:lumMod val="75000"/>
                    <a:lumOff val="25000"/>
                  </a:schemeClr>
                </a:solidFill>
                <a:latin typeface="Lato"/>
                <a:ea typeface="Lato"/>
                <a:cs typeface="Calibri" panose="020F0502020204030204"/>
              </a:rPr>
              <a:t>Sustainable solutions based on nature  - Nature-based Solutions - to adapt to extreme weather events</a:t>
            </a:r>
          </a:p>
          <a:p>
            <a:pPr marL="285750" indent="-285750">
              <a:buFont typeface="Arial"/>
              <a:buChar char="•"/>
            </a:pPr>
            <a:endParaRPr lang="en-GB" sz="1600">
              <a:solidFill>
                <a:schemeClr val="tx1">
                  <a:lumMod val="75000"/>
                  <a:lumOff val="25000"/>
                </a:schemeClr>
              </a:solidFill>
              <a:latin typeface="Lato"/>
              <a:ea typeface="Lato"/>
              <a:cs typeface="Calibri" panose="020F0502020204030204"/>
            </a:endParaRPr>
          </a:p>
          <a:p>
            <a:pPr marL="285750" indent="-285750">
              <a:buFont typeface="Arial"/>
              <a:buChar char="•"/>
            </a:pPr>
            <a:r>
              <a:rPr lang="en-GB" sz="1600">
                <a:solidFill>
                  <a:schemeClr val="tx1">
                    <a:lumMod val="75000"/>
                    <a:lumOff val="25000"/>
                  </a:schemeClr>
                </a:solidFill>
                <a:latin typeface="Lato"/>
                <a:ea typeface="Lato"/>
                <a:cs typeface="Calibri" panose="020F0502020204030204"/>
              </a:rPr>
              <a:t>Demonstrate the tools and methods for the validation of these solutions in 10 Open Air Laboratories (OALs)</a:t>
            </a:r>
            <a:br>
              <a:rPr lang="en-GB">
                <a:latin typeface="Lato"/>
                <a:ea typeface="Lato"/>
                <a:cs typeface="Lato"/>
              </a:rPr>
            </a:br>
            <a:br>
              <a:rPr lang="en-GB">
                <a:latin typeface="Lato" panose="020F0502020204030203" pitchFamily="34" charset="0"/>
                <a:ea typeface="Lato" panose="020F0502020204030203" pitchFamily="34" charset="0"/>
                <a:cs typeface="Lato" panose="020F0502020204030203" pitchFamily="34" charset="0"/>
              </a:rPr>
            </a:br>
            <a:endParaRPr lang="en-GB">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endParaRPr>
          </a:p>
          <a:p>
            <a:endParaRPr lang="en-GB" b="1">
              <a:solidFill>
                <a:srgbClr val="00A7E2"/>
              </a:solidFill>
              <a:latin typeface="Lato" panose="020F0502020204030203" pitchFamily="34" charset="0"/>
              <a:ea typeface="Lato" panose="020F0502020204030203" pitchFamily="34" charset="0"/>
              <a:cs typeface="Lato" panose="020F0502020204030203" pitchFamily="34" charset="0"/>
            </a:endParaRPr>
          </a:p>
        </p:txBody>
      </p:sp>
      <p:sp>
        <p:nvSpPr>
          <p:cNvPr id="3" name="TextBox 2">
            <a:extLst>
              <a:ext uri="{FF2B5EF4-FFF2-40B4-BE49-F238E27FC236}">
                <a16:creationId xmlns:a16="http://schemas.microsoft.com/office/drawing/2014/main" id="{3E2712F8-9655-4252-F8E4-637F6C52A3D4}"/>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2</a:t>
            </a:r>
          </a:p>
        </p:txBody>
      </p:sp>
      <p:pic>
        <p:nvPicPr>
          <p:cNvPr id="23" name="Picture 23">
            <a:extLst>
              <a:ext uri="{FF2B5EF4-FFF2-40B4-BE49-F238E27FC236}">
                <a16:creationId xmlns:a16="http://schemas.microsoft.com/office/drawing/2014/main" id="{8D27468A-0D84-18C5-F9A1-8139DBB49F47}"/>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4946493" y="5414416"/>
            <a:ext cx="892894" cy="810055"/>
          </a:xfrm>
          <a:prstGeom prst="rect">
            <a:avLst/>
          </a:prstGeom>
        </p:spPr>
      </p:pic>
      <p:pic>
        <p:nvPicPr>
          <p:cNvPr id="24" name="Picture 23">
            <a:extLst>
              <a:ext uri="{FF2B5EF4-FFF2-40B4-BE49-F238E27FC236}">
                <a16:creationId xmlns:a16="http://schemas.microsoft.com/office/drawing/2014/main" id="{E0F2BB6F-CCCF-AB81-247D-B06B9B8D2EEB}"/>
              </a:ext>
            </a:extLst>
          </p:cNvPr>
          <p:cNvPicPr>
            <a:picLocks noChangeAspect="1"/>
          </p:cNvPicPr>
          <p:nvPr/>
        </p:nvPicPr>
        <p:blipFill rotWithShape="1">
          <a:blip r:embed="rId10">
            <a:extLst>
              <a:ext uri="{28A0092B-C50C-407E-A947-70E740481C1C}">
                <a14:useLocalDpi xmlns:a14="http://schemas.microsoft.com/office/drawing/2010/main"/>
              </a:ext>
            </a:extLst>
          </a:blip>
          <a:srcRect/>
          <a:stretch/>
        </p:blipFill>
        <p:spPr>
          <a:xfrm>
            <a:off x="9283543" y="5406146"/>
            <a:ext cx="956280" cy="811255"/>
          </a:xfrm>
          <a:prstGeom prst="rect">
            <a:avLst/>
          </a:prstGeom>
        </p:spPr>
      </p:pic>
      <p:pic>
        <p:nvPicPr>
          <p:cNvPr id="25" name="Picture 23" descr="Logo, company name&#10;&#10;Description automatically generated">
            <a:extLst>
              <a:ext uri="{FF2B5EF4-FFF2-40B4-BE49-F238E27FC236}">
                <a16:creationId xmlns:a16="http://schemas.microsoft.com/office/drawing/2014/main" id="{9AB21D6C-0716-2752-B16A-E0DCC2315054}"/>
              </a:ext>
            </a:extLst>
          </p:cNvPr>
          <p:cNvPicPr>
            <a:picLocks noChangeAspect="1"/>
          </p:cNvPicPr>
          <p:nvPr/>
        </p:nvPicPr>
        <p:blipFill rotWithShape="1">
          <a:blip r:embed="rId11">
            <a:extLst>
              <a:ext uri="{28A0092B-C50C-407E-A947-70E740481C1C}">
                <a14:useLocalDpi xmlns:a14="http://schemas.microsoft.com/office/drawing/2010/main"/>
              </a:ext>
            </a:extLst>
          </a:blip>
          <a:srcRect/>
          <a:stretch/>
        </p:blipFill>
        <p:spPr>
          <a:xfrm>
            <a:off x="6629243" y="5413837"/>
            <a:ext cx="904294" cy="808203"/>
          </a:xfrm>
          <a:prstGeom prst="rect">
            <a:avLst/>
          </a:prstGeom>
        </p:spPr>
      </p:pic>
      <p:pic>
        <p:nvPicPr>
          <p:cNvPr id="27" name="Picture 23">
            <a:extLst>
              <a:ext uri="{FF2B5EF4-FFF2-40B4-BE49-F238E27FC236}">
                <a16:creationId xmlns:a16="http://schemas.microsoft.com/office/drawing/2014/main" id="{F8434303-31BF-0458-32DE-F6492742B333}"/>
              </a:ext>
            </a:extLst>
          </p:cNvPr>
          <p:cNvPicPr>
            <a:picLocks noChangeAspect="1"/>
          </p:cNvPicPr>
          <p:nvPr/>
        </p:nvPicPr>
        <p:blipFill rotWithShape="1">
          <a:blip r:embed="rId12">
            <a:extLst>
              <a:ext uri="{28A0092B-C50C-407E-A947-70E740481C1C}">
                <a14:useLocalDpi xmlns:a14="http://schemas.microsoft.com/office/drawing/2010/main"/>
              </a:ext>
            </a:extLst>
          </a:blip>
          <a:srcRect/>
          <a:stretch/>
        </p:blipFill>
        <p:spPr>
          <a:xfrm>
            <a:off x="5841843" y="5428883"/>
            <a:ext cx="873898" cy="797074"/>
          </a:xfrm>
          <a:prstGeom prst="rect">
            <a:avLst/>
          </a:prstGeom>
        </p:spPr>
      </p:pic>
      <p:pic>
        <p:nvPicPr>
          <p:cNvPr id="28" name="Picture 23" descr="Logo, company name&#10;&#10;Description automatically generated">
            <a:extLst>
              <a:ext uri="{FF2B5EF4-FFF2-40B4-BE49-F238E27FC236}">
                <a16:creationId xmlns:a16="http://schemas.microsoft.com/office/drawing/2014/main" id="{77CE564A-8D7D-1D65-43C1-6F768C55825C}"/>
              </a:ext>
            </a:extLst>
          </p:cNvPr>
          <p:cNvPicPr>
            <a:picLocks noChangeAspect="1"/>
          </p:cNvPicPr>
          <p:nvPr/>
        </p:nvPicPr>
        <p:blipFill rotWithShape="1">
          <a:blip r:embed="rId13">
            <a:extLst>
              <a:ext uri="{28A0092B-C50C-407E-A947-70E740481C1C}">
                <a14:useLocalDpi xmlns:a14="http://schemas.microsoft.com/office/drawing/2010/main"/>
              </a:ext>
            </a:extLst>
          </a:blip>
          <a:srcRect/>
          <a:stretch/>
        </p:blipFill>
        <p:spPr>
          <a:xfrm>
            <a:off x="7530943" y="5406122"/>
            <a:ext cx="844769" cy="811557"/>
          </a:xfrm>
          <a:prstGeom prst="rect">
            <a:avLst/>
          </a:prstGeom>
        </p:spPr>
      </p:pic>
      <p:pic>
        <p:nvPicPr>
          <p:cNvPr id="29" name="Picture 28" descr="A picture containing chart&#10;&#10;Description automatically generated">
            <a:extLst>
              <a:ext uri="{FF2B5EF4-FFF2-40B4-BE49-F238E27FC236}">
                <a16:creationId xmlns:a16="http://schemas.microsoft.com/office/drawing/2014/main" id="{AE7580BD-B559-AB9D-1186-95BB1D1BFA7B}"/>
              </a:ext>
            </a:extLst>
          </p:cNvPr>
          <p:cNvPicPr>
            <a:picLocks noChangeAspect="1"/>
          </p:cNvPicPr>
          <p:nvPr/>
        </p:nvPicPr>
        <p:blipFill rotWithShape="1">
          <a:blip r:embed="rId14">
            <a:extLst>
              <a:ext uri="{28A0092B-C50C-407E-A947-70E740481C1C}">
                <a14:useLocalDpi xmlns:a14="http://schemas.microsoft.com/office/drawing/2010/main"/>
              </a:ext>
            </a:extLst>
          </a:blip>
          <a:srcRect/>
          <a:stretch/>
        </p:blipFill>
        <p:spPr>
          <a:xfrm>
            <a:off x="8331043" y="5404865"/>
            <a:ext cx="848561" cy="814036"/>
          </a:xfrm>
          <a:prstGeom prst="rect">
            <a:avLst/>
          </a:prstGeom>
        </p:spPr>
      </p:pic>
      <p:pic>
        <p:nvPicPr>
          <p:cNvPr id="33" name="Picture 33">
            <a:extLst>
              <a:ext uri="{FF2B5EF4-FFF2-40B4-BE49-F238E27FC236}">
                <a16:creationId xmlns:a16="http://schemas.microsoft.com/office/drawing/2014/main" id="{F8B3EFF8-F12C-D5B2-4B07-7F021393D5EE}"/>
              </a:ext>
            </a:extLst>
          </p:cNvPr>
          <p:cNvPicPr>
            <a:picLocks noChangeAspect="1"/>
          </p:cNvPicPr>
          <p:nvPr/>
        </p:nvPicPr>
        <p:blipFill rotWithShape="1">
          <a:blip r:embed="rId15">
            <a:extLst>
              <a:ext uri="{28A0092B-C50C-407E-A947-70E740481C1C}">
                <a14:useLocalDpi xmlns:a14="http://schemas.microsoft.com/office/drawing/2010/main"/>
              </a:ext>
            </a:extLst>
          </a:blip>
          <a:srcRect/>
          <a:stretch/>
        </p:blipFill>
        <p:spPr>
          <a:xfrm>
            <a:off x="5182132" y="1147576"/>
            <a:ext cx="621275" cy="864844"/>
          </a:xfrm>
          <a:prstGeom prst="rect">
            <a:avLst/>
          </a:prstGeom>
        </p:spPr>
      </p:pic>
      <p:sp>
        <p:nvSpPr>
          <p:cNvPr id="35" name="TextBox 34">
            <a:extLst>
              <a:ext uri="{FF2B5EF4-FFF2-40B4-BE49-F238E27FC236}">
                <a16:creationId xmlns:a16="http://schemas.microsoft.com/office/drawing/2014/main" id="{AB5D341F-357A-4511-98D4-AF0A05012973}"/>
              </a:ext>
            </a:extLst>
          </p:cNvPr>
          <p:cNvSpPr txBox="1"/>
          <p:nvPr/>
        </p:nvSpPr>
        <p:spPr>
          <a:xfrm>
            <a:off x="5793637" y="1177221"/>
            <a:ext cx="4120612" cy="800219"/>
          </a:xfrm>
          <a:prstGeom prst="rect">
            <a:avLst/>
          </a:prstGeom>
          <a:solidFill>
            <a:schemeClr val="bg1">
              <a:alpha val="6005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42CEF3"/>
                </a:solidFill>
                <a:latin typeface="Lato"/>
                <a:ea typeface="Lato"/>
                <a:cs typeface="Calibri"/>
              </a:rPr>
              <a:t>Open Air Labs</a:t>
            </a:r>
            <a:br>
              <a:rPr lang="en-US" dirty="0">
                <a:solidFill>
                  <a:srgbClr val="42CEF3"/>
                </a:solidFill>
                <a:latin typeface="Lato"/>
                <a:cs typeface="Calibri"/>
              </a:rPr>
            </a:br>
            <a:r>
              <a:rPr lang="en-US" sz="1400" dirty="0">
                <a:solidFill>
                  <a:srgbClr val="42CEF3"/>
                </a:solidFill>
                <a:latin typeface="Lato"/>
                <a:ea typeface="Lato"/>
                <a:cs typeface="Calibri"/>
              </a:rPr>
              <a:t>Austria, Finland, Germany, Greece, Ireland, Italy, Scotland (UK), Australia, China, Hong Kong (China)</a:t>
            </a:r>
          </a:p>
        </p:txBody>
      </p:sp>
    </p:spTree>
    <p:extLst>
      <p:ext uri="{BB962C8B-B14F-4D97-AF65-F5344CB8AC3E}">
        <p14:creationId xmlns:p14="http://schemas.microsoft.com/office/powerpoint/2010/main" val="4791062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C566EA-D7E4-A2D9-5CBE-B180E342100D}"/>
              </a:ext>
            </a:extLst>
          </p:cNvPr>
          <p:cNvSpPr txBox="1">
            <a:spLocks noChangeArrowheads="1"/>
          </p:cNvSpPr>
          <p:nvPr/>
        </p:nvSpPr>
        <p:spPr bwMode="auto">
          <a:xfrm>
            <a:off x="2750957" y="32383"/>
            <a:ext cx="7353613" cy="1008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spcBef>
                <a:spcPts val="0"/>
              </a:spcBef>
              <a:buFont typeface="Wingdings" pitchFamily="2" charset="2"/>
              <a:buNone/>
            </a:pPr>
            <a:r>
              <a:rPr lang="en-GB" altLang="it-IT" sz="2800" b="1" err="1">
                <a:solidFill>
                  <a:srgbClr val="34C4F2"/>
                </a:solidFill>
                <a:latin typeface="Arial" panose="020B0604020202020204" pitchFamily="34" charset="0"/>
                <a:cs typeface="Arial" panose="020B0604020202020204" pitchFamily="34" charset="0"/>
              </a:rPr>
              <a:t>GeoIKP</a:t>
            </a:r>
            <a:r>
              <a:rPr lang="en-GB" altLang="it-IT" sz="2800" b="1">
                <a:solidFill>
                  <a:srgbClr val="34C4F2"/>
                </a:solidFill>
                <a:latin typeface="Arial" panose="020B0604020202020204" pitchFamily="34" charset="0"/>
                <a:cs typeface="Arial" panose="020B0604020202020204" pitchFamily="34" charset="0"/>
              </a:rPr>
              <a:t> </a:t>
            </a:r>
            <a:r>
              <a:rPr lang="en-GB" altLang="it-IT" sz="2800" b="1" i="1">
                <a:solidFill>
                  <a:srgbClr val="34C4F2"/>
                </a:solidFill>
                <a:latin typeface="Arial" panose="020B0604020202020204" pitchFamily="34" charset="0"/>
                <a:cs typeface="Arial" panose="020B0604020202020204" pitchFamily="34" charset="0"/>
              </a:rPr>
              <a:t>Virtual tour</a:t>
            </a:r>
          </a:p>
          <a:p>
            <a:pPr algn="r">
              <a:spcBef>
                <a:spcPts val="0"/>
              </a:spcBef>
              <a:buFont typeface="Wingdings" pitchFamily="2" charset="2"/>
              <a:buNone/>
            </a:pPr>
            <a:endParaRPr lang="en-GB" altLang="it-IT" sz="2800" b="1">
              <a:solidFill>
                <a:srgbClr val="34C4F2"/>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02343F24-4A37-B7B8-6223-0F8DF00FE651}"/>
              </a:ext>
            </a:extLst>
          </p:cNvPr>
          <p:cNvPicPr>
            <a:picLocks noChangeAspect="1"/>
          </p:cNvPicPr>
          <p:nvPr/>
        </p:nvPicPr>
        <p:blipFill>
          <a:blip r:embed="rId3"/>
          <a:stretch>
            <a:fillRect/>
          </a:stretch>
        </p:blipFill>
        <p:spPr>
          <a:xfrm>
            <a:off x="814178" y="1931415"/>
            <a:ext cx="3358140" cy="3635593"/>
          </a:xfrm>
          <a:prstGeom prst="rect">
            <a:avLst/>
          </a:prstGeom>
        </p:spPr>
      </p:pic>
      <p:sp>
        <p:nvSpPr>
          <p:cNvPr id="10" name="TextBox 9">
            <a:extLst>
              <a:ext uri="{FF2B5EF4-FFF2-40B4-BE49-F238E27FC236}">
                <a16:creationId xmlns:a16="http://schemas.microsoft.com/office/drawing/2014/main" id="{11C28F52-75D9-9F00-7F05-2BD4D78CA6C9}"/>
              </a:ext>
            </a:extLst>
          </p:cNvPr>
          <p:cNvSpPr txBox="1"/>
          <p:nvPr/>
        </p:nvSpPr>
        <p:spPr>
          <a:xfrm>
            <a:off x="4887368" y="2437054"/>
            <a:ext cx="6779172" cy="2862322"/>
          </a:xfrm>
          <a:prstGeom prst="rect">
            <a:avLst/>
          </a:prstGeom>
          <a:noFill/>
        </p:spPr>
        <p:txBody>
          <a:bodyPr wrap="square" lIns="91440" tIns="45720" rIns="91440" bIns="45720" anchor="t">
            <a:spAutoFit/>
          </a:bodyPr>
          <a:lstStyle/>
          <a:p>
            <a:pPr marL="285750" indent="-285750">
              <a:buClr>
                <a:srgbClr val="00A7E2"/>
              </a:buClr>
              <a:buFont typeface="Arial"/>
              <a:buChar char="•"/>
            </a:pPr>
            <a:r>
              <a:rPr lang="en-US" sz="1800" dirty="0">
                <a:latin typeface="Lato" panose="020F0502020204030203" pitchFamily="34" charset="0"/>
                <a:ea typeface="Lato" panose="020F0502020204030203" pitchFamily="34" charset="0"/>
                <a:cs typeface="Lato" panose="020F0502020204030203" pitchFamily="34" charset="0"/>
              </a:rPr>
              <a:t>Almost every </a:t>
            </a:r>
            <a:r>
              <a:rPr lang="en-US" sz="1800" dirty="0" err="1">
                <a:latin typeface="Lato" panose="020F0502020204030203" pitchFamily="34" charset="0"/>
                <a:ea typeface="Lato" panose="020F0502020204030203" pitchFamily="34" charset="0"/>
                <a:cs typeface="Lato" panose="020F0502020204030203" pitchFamily="34" charset="0"/>
              </a:rPr>
              <a:t>NbS</a:t>
            </a:r>
            <a:r>
              <a:rPr lang="en-US" sz="1800" dirty="0">
                <a:latin typeface="Lato" panose="020F0502020204030203" pitchFamily="34" charset="0"/>
                <a:ea typeface="Lato" panose="020F0502020204030203" pitchFamily="34" charset="0"/>
                <a:cs typeface="Lato" panose="020F0502020204030203" pitchFamily="34" charset="0"/>
              </a:rPr>
              <a:t> needs to go through a path to be permitted</a:t>
            </a:r>
            <a:endParaRPr lang="en-US" dirty="0">
              <a:latin typeface="Lato" panose="020F0502020204030203" pitchFamily="34" charset="0"/>
              <a:ea typeface="Lato" panose="020F0502020204030203" pitchFamily="34" charset="0"/>
              <a:cs typeface="Lato" panose="020F0502020204030203" pitchFamily="34" charset="0"/>
            </a:endParaRPr>
          </a:p>
          <a:p>
            <a:pPr marL="285750" indent="-285750">
              <a:buClr>
                <a:srgbClr val="00A7E2"/>
              </a:buClr>
              <a:buFont typeface="Arial"/>
              <a:buChar char="•"/>
            </a:pPr>
            <a:endParaRPr lang="en-US" sz="1800" dirty="0">
              <a:latin typeface="Lato" panose="020F0502020204030203" pitchFamily="34" charset="0"/>
              <a:ea typeface="Lato" panose="020F0502020204030203" pitchFamily="34" charset="0"/>
              <a:cs typeface="Lato" panose="020F0502020204030203" pitchFamily="34" charset="0"/>
            </a:endParaRPr>
          </a:p>
          <a:p>
            <a:pPr marL="285750" indent="-285750">
              <a:buClr>
                <a:srgbClr val="00A7E2"/>
              </a:buClr>
              <a:buFont typeface="Arial"/>
              <a:buChar char="•"/>
            </a:pPr>
            <a:r>
              <a:rPr lang="en-US" sz="1800" dirty="0">
                <a:latin typeface="Lato" panose="020F0502020204030203" pitchFamily="34" charset="0"/>
                <a:ea typeface="Lato" panose="020F0502020204030203" pitchFamily="34" charset="0"/>
                <a:cs typeface="Lato" panose="020F0502020204030203" pitchFamily="34" charset="0"/>
              </a:rPr>
              <a:t>The path varies greatly depending on the local characteristics, the hazard and much more</a:t>
            </a:r>
          </a:p>
          <a:p>
            <a:pPr marL="285750" indent="-285750">
              <a:buClr>
                <a:srgbClr val="00A7E2"/>
              </a:buClr>
              <a:buFont typeface="Arial"/>
              <a:buChar char="•"/>
            </a:pPr>
            <a:endParaRPr lang="en-US" sz="1800" dirty="0">
              <a:latin typeface="Lato" panose="020F0502020204030203" pitchFamily="34" charset="0"/>
              <a:ea typeface="Lato" panose="020F0502020204030203" pitchFamily="34" charset="0"/>
              <a:cs typeface="Lato" panose="020F0502020204030203" pitchFamily="34" charset="0"/>
            </a:endParaRPr>
          </a:p>
          <a:p>
            <a:pPr marL="285750" indent="-285750">
              <a:buClr>
                <a:srgbClr val="00A7E2"/>
              </a:buClr>
              <a:buFont typeface="Arial"/>
              <a:buChar char="•"/>
            </a:pPr>
            <a:r>
              <a:rPr lang="en-US" sz="1800" dirty="0">
                <a:latin typeface="Lato" panose="020F0502020204030203" pitchFamily="34" charset="0"/>
                <a:ea typeface="Lato" panose="020F0502020204030203" pitchFamily="34" charset="0"/>
                <a:cs typeface="Lato" panose="020F0502020204030203" pitchFamily="34" charset="0"/>
              </a:rPr>
              <a:t>Here you can browse through a more general permitting path which presents legislation that might apply for your case</a:t>
            </a:r>
            <a:r>
              <a:rPr lang="en-US" dirty="0">
                <a:latin typeface="Lato" panose="020F0502020204030203" pitchFamily="34" charset="0"/>
                <a:ea typeface="Lato" panose="020F0502020204030203" pitchFamily="34" charset="0"/>
                <a:cs typeface="Lato" panose="020F0502020204030203" pitchFamily="34" charset="0"/>
              </a:rPr>
              <a:t> </a:t>
            </a:r>
            <a:endParaRPr lang="en-US" sz="1800" dirty="0">
              <a:latin typeface="Lato" panose="020F0502020204030203" pitchFamily="34" charset="0"/>
              <a:ea typeface="Lato" panose="020F0502020204030203" pitchFamily="34" charset="0"/>
              <a:cs typeface="Lato" panose="020F0502020204030203" pitchFamily="34" charset="0"/>
            </a:endParaRPr>
          </a:p>
          <a:p>
            <a:pPr marL="285750" indent="-285750">
              <a:buClr>
                <a:srgbClr val="00A7E2"/>
              </a:buClr>
              <a:buFont typeface="Arial"/>
              <a:buChar char="•"/>
            </a:pPr>
            <a:endParaRPr lang="en-US" sz="1800" dirty="0">
              <a:latin typeface="Lato" panose="020F0502020204030203" pitchFamily="34" charset="0"/>
              <a:ea typeface="Lato" panose="020F0502020204030203" pitchFamily="34" charset="0"/>
              <a:cs typeface="Lato" panose="020F0502020204030203" pitchFamily="34" charset="0"/>
            </a:endParaRPr>
          </a:p>
          <a:p>
            <a:pPr marL="285750" indent="-285750">
              <a:buClr>
                <a:srgbClr val="00A7E2"/>
              </a:buClr>
              <a:buFont typeface="Arial"/>
              <a:buChar char="•"/>
            </a:pPr>
            <a:r>
              <a:rPr lang="en-US" sz="1800" dirty="0">
                <a:latin typeface="Lato" panose="020F0502020204030203" pitchFamily="34" charset="0"/>
                <a:ea typeface="Lato" panose="020F0502020204030203" pitchFamily="34" charset="0"/>
                <a:cs typeface="Lato" panose="020F0502020204030203" pitchFamily="34" charset="0"/>
              </a:rPr>
              <a:t>You can also check out some permitting paths of OPERANDUM OALs</a:t>
            </a:r>
          </a:p>
        </p:txBody>
      </p:sp>
      <p:sp>
        <p:nvSpPr>
          <p:cNvPr id="3" name="Rectangle 2">
            <a:extLst>
              <a:ext uri="{FF2B5EF4-FFF2-40B4-BE49-F238E27FC236}">
                <a16:creationId xmlns:a16="http://schemas.microsoft.com/office/drawing/2014/main" id="{B7D19E28-6136-37EE-65E1-668085FF98A8}"/>
              </a:ext>
            </a:extLst>
          </p:cNvPr>
          <p:cNvSpPr/>
          <p:nvPr/>
        </p:nvSpPr>
        <p:spPr>
          <a:xfrm>
            <a:off x="-1210" y="6301922"/>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7" name="Rectangle 6">
            <a:extLst>
              <a:ext uri="{FF2B5EF4-FFF2-40B4-BE49-F238E27FC236}">
                <a16:creationId xmlns:a16="http://schemas.microsoft.com/office/drawing/2014/main" id="{911BA73F-CFB8-8093-ECA5-A7BB5D928B40}"/>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1" name="Picture 10" descr="Logo&#10;&#10;Description automatically generated">
            <a:extLst>
              <a:ext uri="{FF2B5EF4-FFF2-40B4-BE49-F238E27FC236}">
                <a16:creationId xmlns:a16="http://schemas.microsoft.com/office/drawing/2014/main" id="{DABDEB71-B633-FBDD-EFF8-94FC91BAB74C}"/>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5" name="Group 14">
            <a:extLst>
              <a:ext uri="{FF2B5EF4-FFF2-40B4-BE49-F238E27FC236}">
                <a16:creationId xmlns:a16="http://schemas.microsoft.com/office/drawing/2014/main" id="{15A5C8DE-653F-82A7-5E87-D1D9BA08D806}"/>
              </a:ext>
            </a:extLst>
          </p:cNvPr>
          <p:cNvGrpSpPr/>
          <p:nvPr/>
        </p:nvGrpSpPr>
        <p:grpSpPr>
          <a:xfrm>
            <a:off x="9938654" y="6352565"/>
            <a:ext cx="2141003" cy="464738"/>
            <a:chOff x="266045" y="6130130"/>
            <a:chExt cx="2431435" cy="525217"/>
          </a:xfrm>
        </p:grpSpPr>
        <p:pic>
          <p:nvPicPr>
            <p:cNvPr id="13" name="Picture 12">
              <a:extLst>
                <a:ext uri="{FF2B5EF4-FFF2-40B4-BE49-F238E27FC236}">
                  <a16:creationId xmlns:a16="http://schemas.microsoft.com/office/drawing/2014/main" id="{6E46F33D-6589-C938-EB50-C7301DC7D92E}"/>
                </a:ext>
              </a:extLst>
            </p:cNvPr>
            <p:cNvPicPr/>
            <p:nvPr/>
          </p:nvPicPr>
          <p:blipFill>
            <a:blip r:embed="rId5"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4" name="TextBox 13">
              <a:extLst>
                <a:ext uri="{FF2B5EF4-FFF2-40B4-BE49-F238E27FC236}">
                  <a16:creationId xmlns:a16="http://schemas.microsoft.com/office/drawing/2014/main" id="{50466320-34C2-4F7D-9A21-A6F5D9F4BBF2}"/>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17" name="TextBox 16">
            <a:extLst>
              <a:ext uri="{FF2B5EF4-FFF2-40B4-BE49-F238E27FC236}">
                <a16:creationId xmlns:a16="http://schemas.microsoft.com/office/drawing/2014/main" id="{6A4BC79B-D705-3A5D-40BA-269F50F96168}"/>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err="1">
                <a:solidFill>
                  <a:schemeClr val="bg1"/>
                </a:solidFill>
                <a:latin typeface="Lato"/>
                <a:ea typeface="Lato"/>
                <a:cs typeface="Lato"/>
              </a:rPr>
              <a:t>GeoIKP</a:t>
            </a:r>
            <a:r>
              <a:rPr lang="en-GB" sz="3200" b="1" dirty="0">
                <a:solidFill>
                  <a:schemeClr val="bg1"/>
                </a:solidFill>
                <a:latin typeface="Lato"/>
                <a:ea typeface="Lato"/>
                <a:cs typeface="Lato"/>
              </a:rPr>
              <a:t> Virtual Tour: Policies</a:t>
            </a:r>
            <a:endParaRPr lang="en-GB" sz="32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9" name="TextBox 18">
            <a:extLst>
              <a:ext uri="{FF2B5EF4-FFF2-40B4-BE49-F238E27FC236}">
                <a16:creationId xmlns:a16="http://schemas.microsoft.com/office/drawing/2014/main" id="{1C5FEC7C-E57B-C95E-301A-D9A5EAA516BF}"/>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20</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8700185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Connector: Elbow 28">
            <a:extLst>
              <a:ext uri="{FF2B5EF4-FFF2-40B4-BE49-F238E27FC236}">
                <a16:creationId xmlns:a16="http://schemas.microsoft.com/office/drawing/2014/main" id="{E70D06FB-F67B-35FC-663D-AF0B73B6B574}"/>
              </a:ext>
            </a:extLst>
          </p:cNvPr>
          <p:cNvCxnSpPr>
            <a:cxnSpLocks/>
          </p:cNvCxnSpPr>
          <p:nvPr/>
        </p:nvCxnSpPr>
        <p:spPr>
          <a:xfrm>
            <a:off x="2085008" y="4057852"/>
            <a:ext cx="861419" cy="1323480"/>
          </a:xfrm>
          <a:prstGeom prst="bentConnector3">
            <a:avLst>
              <a:gd name="adj1" fmla="val 100076"/>
            </a:avLst>
          </a:prstGeom>
          <a:ln w="28575">
            <a:solidFill>
              <a:srgbClr val="FF8400"/>
            </a:solidFill>
            <a:tailEnd type="triangle"/>
          </a:ln>
        </p:spPr>
        <p:style>
          <a:lnRef idx="1">
            <a:schemeClr val="accent1"/>
          </a:lnRef>
          <a:fillRef idx="0">
            <a:schemeClr val="accent1"/>
          </a:fillRef>
          <a:effectRef idx="0">
            <a:schemeClr val="accent1"/>
          </a:effectRef>
          <a:fontRef idx="minor">
            <a:schemeClr val="tx1"/>
          </a:fontRef>
        </p:style>
      </p:cxnSp>
      <p:sp>
        <p:nvSpPr>
          <p:cNvPr id="5" name="Rectangle 3">
            <a:extLst>
              <a:ext uri="{FF2B5EF4-FFF2-40B4-BE49-F238E27FC236}">
                <a16:creationId xmlns:a16="http://schemas.microsoft.com/office/drawing/2014/main" id="{08E35E30-C7DC-D8DB-238A-2298E4F7FB1B}"/>
              </a:ext>
            </a:extLst>
          </p:cNvPr>
          <p:cNvSpPr txBox="1">
            <a:spLocks noChangeArrowheads="1"/>
          </p:cNvSpPr>
          <p:nvPr/>
        </p:nvSpPr>
        <p:spPr bwMode="auto">
          <a:xfrm>
            <a:off x="2750957" y="32383"/>
            <a:ext cx="7353613" cy="1008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40" tIns="45720" rIns="91440" bIns="45720" anchor="t">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spcBef>
                <a:spcPts val="0"/>
              </a:spcBef>
              <a:buFont typeface="Wingdings" pitchFamily="2" charset="2"/>
              <a:buNone/>
            </a:pPr>
            <a:r>
              <a:rPr lang="en-GB" altLang="it-IT" sz="2800" b="1" err="1">
                <a:solidFill>
                  <a:srgbClr val="34C4F2"/>
                </a:solidFill>
                <a:latin typeface="Lato"/>
                <a:ea typeface="Lato"/>
                <a:cs typeface="Arial"/>
              </a:rPr>
              <a:t>GeoIKP</a:t>
            </a:r>
            <a:r>
              <a:rPr lang="en-GB" altLang="it-IT" sz="2800" b="1">
                <a:solidFill>
                  <a:srgbClr val="34C4F2"/>
                </a:solidFill>
                <a:latin typeface="Lato"/>
                <a:ea typeface="Lato"/>
                <a:cs typeface="Arial"/>
              </a:rPr>
              <a:t> </a:t>
            </a:r>
            <a:r>
              <a:rPr lang="en-GB" altLang="it-IT" sz="2800" b="1" i="1">
                <a:solidFill>
                  <a:srgbClr val="34C4F2"/>
                </a:solidFill>
                <a:latin typeface="Lato"/>
                <a:ea typeface="Lato"/>
                <a:cs typeface="Arial"/>
              </a:rPr>
              <a:t>Virtual tour</a:t>
            </a:r>
          </a:p>
          <a:p>
            <a:pPr algn="r">
              <a:spcBef>
                <a:spcPts val="0"/>
              </a:spcBef>
              <a:buFont typeface="Wingdings" pitchFamily="2" charset="2"/>
              <a:buNone/>
            </a:pPr>
            <a:endParaRPr lang="en-GB" altLang="it-IT" sz="2800" b="1">
              <a:solidFill>
                <a:srgbClr val="34C4F2"/>
              </a:solidFill>
              <a:latin typeface="Lato"/>
              <a:ea typeface="Lato"/>
              <a:cs typeface="Arial" panose="020B0604020202020204" pitchFamily="34" charset="0"/>
            </a:endParaRPr>
          </a:p>
        </p:txBody>
      </p:sp>
      <p:sp>
        <p:nvSpPr>
          <p:cNvPr id="7" name="TextBox 6">
            <a:extLst>
              <a:ext uri="{FF2B5EF4-FFF2-40B4-BE49-F238E27FC236}">
                <a16:creationId xmlns:a16="http://schemas.microsoft.com/office/drawing/2014/main" id="{CCEEA2AC-7953-17F8-6DD6-CA017116CBC3}"/>
              </a:ext>
            </a:extLst>
          </p:cNvPr>
          <p:cNvSpPr txBox="1"/>
          <p:nvPr/>
        </p:nvSpPr>
        <p:spPr>
          <a:xfrm>
            <a:off x="3596127" y="726367"/>
            <a:ext cx="5844917" cy="369332"/>
          </a:xfrm>
          <a:prstGeom prst="rect">
            <a:avLst/>
          </a:prstGeom>
          <a:solidFill>
            <a:schemeClr val="bg1"/>
          </a:solidFill>
          <a:ln>
            <a:solidFill>
              <a:schemeClr val="bg1"/>
            </a:solidFill>
          </a:ln>
        </p:spPr>
        <p:txBody>
          <a:bodyPr wrap="square" lIns="91440" tIns="45720" rIns="91440" bIns="45720" anchor="t">
            <a:spAutoFit/>
          </a:bodyPr>
          <a:lstStyle/>
          <a:p>
            <a:r>
              <a:rPr lang="en-US" sz="1800">
                <a:latin typeface="Lato"/>
                <a:ea typeface="Lato"/>
                <a:cs typeface="Lato"/>
                <a:hlinkClick r:id="rId3"/>
              </a:rPr>
              <a:t>https://geoikp.operandum-project.eu/policy/catalogue</a:t>
            </a:r>
            <a:r>
              <a:rPr lang="en-US">
                <a:latin typeface="Lato"/>
                <a:ea typeface="Lato"/>
                <a:cs typeface="Lato"/>
              </a:rPr>
              <a:t> </a:t>
            </a:r>
            <a:endParaRPr lang="en-US" sz="1800">
              <a:latin typeface="Lato"/>
              <a:ea typeface="Lato"/>
              <a:cs typeface="Lato"/>
            </a:endParaRPr>
          </a:p>
        </p:txBody>
      </p:sp>
      <p:pic>
        <p:nvPicPr>
          <p:cNvPr id="3" name="Picture 2">
            <a:extLst>
              <a:ext uri="{FF2B5EF4-FFF2-40B4-BE49-F238E27FC236}">
                <a16:creationId xmlns:a16="http://schemas.microsoft.com/office/drawing/2014/main" id="{C17F4ADD-E136-6BFD-1D31-30537C4067F3}"/>
              </a:ext>
            </a:extLst>
          </p:cNvPr>
          <p:cNvPicPr>
            <a:picLocks noChangeAspect="1"/>
          </p:cNvPicPr>
          <p:nvPr/>
        </p:nvPicPr>
        <p:blipFill>
          <a:blip r:embed="rId4"/>
          <a:stretch>
            <a:fillRect/>
          </a:stretch>
        </p:blipFill>
        <p:spPr>
          <a:xfrm>
            <a:off x="1524000" y="950224"/>
            <a:ext cx="9144000" cy="2047343"/>
          </a:xfrm>
          <a:prstGeom prst="rect">
            <a:avLst/>
          </a:prstGeom>
        </p:spPr>
      </p:pic>
      <p:sp>
        <p:nvSpPr>
          <p:cNvPr id="11" name="TextBox 10">
            <a:extLst>
              <a:ext uri="{FF2B5EF4-FFF2-40B4-BE49-F238E27FC236}">
                <a16:creationId xmlns:a16="http://schemas.microsoft.com/office/drawing/2014/main" id="{70026A9A-21DB-884A-5824-8A4B9D992DDC}"/>
              </a:ext>
            </a:extLst>
          </p:cNvPr>
          <p:cNvSpPr txBox="1"/>
          <p:nvPr/>
        </p:nvSpPr>
        <p:spPr>
          <a:xfrm>
            <a:off x="668995" y="4505231"/>
            <a:ext cx="4562494" cy="584775"/>
          </a:xfrm>
          <a:prstGeom prst="rect">
            <a:avLst/>
          </a:prstGeom>
          <a:noFill/>
        </p:spPr>
        <p:txBody>
          <a:bodyPr wrap="square" lIns="91440" tIns="45720" rIns="91440" bIns="45720" rtlCol="0" anchor="t">
            <a:spAutoFit/>
          </a:bodyPr>
          <a:lstStyle/>
          <a:p>
            <a:r>
              <a:rPr lang="en-US" sz="1600" b="1">
                <a:solidFill>
                  <a:srgbClr val="FF8400"/>
                </a:solidFill>
                <a:latin typeface="Lato"/>
                <a:ea typeface="Lato"/>
                <a:cs typeface="Lato"/>
              </a:rPr>
              <a:t>Option 1</a:t>
            </a:r>
            <a:r>
              <a:rPr lang="en-US" sz="1600">
                <a:solidFill>
                  <a:srgbClr val="FF8400"/>
                </a:solidFill>
                <a:latin typeface="Lato"/>
                <a:ea typeface="Lato"/>
                <a:cs typeface="Lato"/>
              </a:rPr>
              <a:t>: </a:t>
            </a:r>
            <a:r>
              <a:rPr lang="en-US" sz="1600">
                <a:latin typeface="Lato"/>
                <a:ea typeface="Lato"/>
                <a:cs typeface="Lato"/>
              </a:rPr>
              <a:t>Select a </a:t>
            </a:r>
          </a:p>
          <a:p>
            <a:r>
              <a:rPr lang="en-US" sz="1600">
                <a:latin typeface="Lato"/>
                <a:ea typeface="Lato"/>
                <a:cs typeface="Lato"/>
              </a:rPr>
              <a:t>country on the map</a:t>
            </a:r>
          </a:p>
        </p:txBody>
      </p:sp>
      <p:sp>
        <p:nvSpPr>
          <p:cNvPr id="12" name="TextBox 11">
            <a:extLst>
              <a:ext uri="{FF2B5EF4-FFF2-40B4-BE49-F238E27FC236}">
                <a16:creationId xmlns:a16="http://schemas.microsoft.com/office/drawing/2014/main" id="{361C2211-73FB-75F0-462E-69F195602775}"/>
              </a:ext>
            </a:extLst>
          </p:cNvPr>
          <p:cNvSpPr txBox="1"/>
          <p:nvPr/>
        </p:nvSpPr>
        <p:spPr>
          <a:xfrm>
            <a:off x="3403791" y="4503675"/>
            <a:ext cx="2230895" cy="825742"/>
          </a:xfrm>
          <a:prstGeom prst="rect">
            <a:avLst/>
          </a:prstGeom>
          <a:noFill/>
        </p:spPr>
        <p:txBody>
          <a:bodyPr wrap="square" lIns="91440" tIns="45720" rIns="91440" bIns="45720" rtlCol="0" anchor="t">
            <a:spAutoFit/>
          </a:bodyPr>
          <a:lstStyle/>
          <a:p>
            <a:r>
              <a:rPr lang="en-US" sz="1600" b="1">
                <a:solidFill>
                  <a:srgbClr val="FF8400"/>
                </a:solidFill>
                <a:latin typeface="Lato"/>
                <a:ea typeface="Lato"/>
                <a:cs typeface="Lato"/>
              </a:rPr>
              <a:t>Option 2: </a:t>
            </a:r>
            <a:r>
              <a:rPr lang="en-US" sz="1600">
                <a:latin typeface="Lato"/>
                <a:ea typeface="Lato"/>
                <a:cs typeface="Lato"/>
              </a:rPr>
              <a:t>Use filters to find specific types of legislation</a:t>
            </a:r>
          </a:p>
        </p:txBody>
      </p:sp>
      <p:sp>
        <p:nvSpPr>
          <p:cNvPr id="13" name="TextBox 12">
            <a:extLst>
              <a:ext uri="{FF2B5EF4-FFF2-40B4-BE49-F238E27FC236}">
                <a16:creationId xmlns:a16="http://schemas.microsoft.com/office/drawing/2014/main" id="{133430C0-27DC-2933-7C09-60E24825AE74}"/>
              </a:ext>
            </a:extLst>
          </p:cNvPr>
          <p:cNvSpPr txBox="1"/>
          <p:nvPr/>
        </p:nvSpPr>
        <p:spPr>
          <a:xfrm>
            <a:off x="1687056" y="5436602"/>
            <a:ext cx="2520532" cy="584775"/>
          </a:xfrm>
          <a:prstGeom prst="rect">
            <a:avLst/>
          </a:prstGeom>
          <a:noFill/>
        </p:spPr>
        <p:txBody>
          <a:bodyPr wrap="square" lIns="91440" tIns="45720" rIns="91440" bIns="45720" rtlCol="0" anchor="t">
            <a:spAutoFit/>
          </a:bodyPr>
          <a:lstStyle/>
          <a:p>
            <a:pPr algn="ctr"/>
            <a:r>
              <a:rPr lang="en-US" sz="1600" b="1">
                <a:solidFill>
                  <a:srgbClr val="FF8400"/>
                </a:solidFill>
                <a:latin typeface="Lato"/>
                <a:ea typeface="Lato"/>
                <a:cs typeface="Lato"/>
              </a:rPr>
              <a:t>Option 3: </a:t>
            </a:r>
            <a:r>
              <a:rPr lang="en-US" sz="1600">
                <a:latin typeface="Lato"/>
                <a:ea typeface="Lato"/>
                <a:cs typeface="Lato"/>
              </a:rPr>
              <a:t>Use filters and map in combination</a:t>
            </a:r>
          </a:p>
        </p:txBody>
      </p:sp>
      <p:sp>
        <p:nvSpPr>
          <p:cNvPr id="15" name="TextBox 14">
            <a:extLst>
              <a:ext uri="{FF2B5EF4-FFF2-40B4-BE49-F238E27FC236}">
                <a16:creationId xmlns:a16="http://schemas.microsoft.com/office/drawing/2014/main" id="{4FEB86B6-5377-E3C6-4ECD-0FFFCE7E28A8}"/>
              </a:ext>
            </a:extLst>
          </p:cNvPr>
          <p:cNvSpPr txBox="1"/>
          <p:nvPr/>
        </p:nvSpPr>
        <p:spPr>
          <a:xfrm>
            <a:off x="2887016" y="6886209"/>
            <a:ext cx="2590261" cy="646331"/>
          </a:xfrm>
          <a:prstGeom prst="rect">
            <a:avLst/>
          </a:prstGeom>
          <a:noFill/>
        </p:spPr>
        <p:txBody>
          <a:bodyPr wrap="square" lIns="91440" tIns="45720" rIns="91440" bIns="45720" rtlCol="0" anchor="t">
            <a:spAutoFit/>
          </a:bodyPr>
          <a:lstStyle/>
          <a:p>
            <a:endParaRPr lang="en-US" i="1">
              <a:solidFill>
                <a:srgbClr val="C00000"/>
              </a:solidFill>
              <a:latin typeface="Lato"/>
              <a:ea typeface="Lato"/>
              <a:cs typeface="Lato"/>
            </a:endParaRPr>
          </a:p>
          <a:p>
            <a:endParaRPr lang="en-US" sz="1800" i="1">
              <a:solidFill>
                <a:srgbClr val="C00000"/>
              </a:solidFill>
              <a:latin typeface="Lato"/>
              <a:ea typeface="Lato"/>
              <a:cs typeface="Lato"/>
            </a:endParaRPr>
          </a:p>
        </p:txBody>
      </p:sp>
      <p:pic>
        <p:nvPicPr>
          <p:cNvPr id="17" name="Picture 16">
            <a:extLst>
              <a:ext uri="{FF2B5EF4-FFF2-40B4-BE49-F238E27FC236}">
                <a16:creationId xmlns:a16="http://schemas.microsoft.com/office/drawing/2014/main" id="{979B4FF8-1081-9ADF-12E6-4BF8373C40B2}"/>
              </a:ext>
            </a:extLst>
          </p:cNvPr>
          <p:cNvPicPr>
            <a:picLocks noChangeAspect="1"/>
          </p:cNvPicPr>
          <p:nvPr/>
        </p:nvPicPr>
        <p:blipFill>
          <a:blip r:embed="rId5"/>
          <a:stretch>
            <a:fillRect/>
          </a:stretch>
        </p:blipFill>
        <p:spPr>
          <a:xfrm>
            <a:off x="444012" y="2999235"/>
            <a:ext cx="2391320" cy="1511029"/>
          </a:xfrm>
          <a:prstGeom prst="rect">
            <a:avLst/>
          </a:prstGeom>
        </p:spPr>
      </p:pic>
      <p:sp>
        <p:nvSpPr>
          <p:cNvPr id="4" name="Rectangle 3">
            <a:extLst>
              <a:ext uri="{FF2B5EF4-FFF2-40B4-BE49-F238E27FC236}">
                <a16:creationId xmlns:a16="http://schemas.microsoft.com/office/drawing/2014/main" id="{5F0D9F64-13C9-841A-E944-79234A497872}"/>
              </a:ext>
            </a:extLst>
          </p:cNvPr>
          <p:cNvSpPr/>
          <p:nvPr/>
        </p:nvSpPr>
        <p:spPr>
          <a:xfrm>
            <a:off x="-1210" y="6301922"/>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sp>
        <p:nvSpPr>
          <p:cNvPr id="8" name="Rectangle 7">
            <a:extLst>
              <a:ext uri="{FF2B5EF4-FFF2-40B4-BE49-F238E27FC236}">
                <a16:creationId xmlns:a16="http://schemas.microsoft.com/office/drawing/2014/main" id="{476B2163-1D1E-A7E7-C5A9-413585639C6D}"/>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pic>
        <p:nvPicPr>
          <p:cNvPr id="10" name="Picture 9" descr="Logo&#10;&#10;Description automatically generated">
            <a:extLst>
              <a:ext uri="{FF2B5EF4-FFF2-40B4-BE49-F238E27FC236}">
                <a16:creationId xmlns:a16="http://schemas.microsoft.com/office/drawing/2014/main" id="{B7481B69-0FF8-B6F7-B896-4356B16A38DA}"/>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20" name="Group 19">
            <a:extLst>
              <a:ext uri="{FF2B5EF4-FFF2-40B4-BE49-F238E27FC236}">
                <a16:creationId xmlns:a16="http://schemas.microsoft.com/office/drawing/2014/main" id="{3ECA3F2F-28AC-9312-243A-8B6E1F7C86C6}"/>
              </a:ext>
            </a:extLst>
          </p:cNvPr>
          <p:cNvGrpSpPr/>
          <p:nvPr/>
        </p:nvGrpSpPr>
        <p:grpSpPr>
          <a:xfrm>
            <a:off x="9938654" y="6352565"/>
            <a:ext cx="2141003" cy="464738"/>
            <a:chOff x="266045" y="6130130"/>
            <a:chExt cx="2431435" cy="525217"/>
          </a:xfrm>
        </p:grpSpPr>
        <p:pic>
          <p:nvPicPr>
            <p:cNvPr id="16" name="Picture 15">
              <a:extLst>
                <a:ext uri="{FF2B5EF4-FFF2-40B4-BE49-F238E27FC236}">
                  <a16:creationId xmlns:a16="http://schemas.microsoft.com/office/drawing/2014/main" id="{824B629F-0CD1-8460-BFB3-76BDA7D839D6}"/>
                </a:ext>
              </a:extLst>
            </p:cNvPr>
            <p:cNvPicPr/>
            <p:nvPr/>
          </p:nvPicPr>
          <p:blipFill>
            <a:blip r:embed="rId7"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8" name="TextBox 17">
              <a:extLst>
                <a:ext uri="{FF2B5EF4-FFF2-40B4-BE49-F238E27FC236}">
                  <a16:creationId xmlns:a16="http://schemas.microsoft.com/office/drawing/2014/main" id="{E09CA5AD-6150-332F-CE04-B643B09DF39E}"/>
                </a:ext>
              </a:extLst>
            </p:cNvPr>
            <p:cNvSpPr txBox="1"/>
            <p:nvPr/>
          </p:nvSpPr>
          <p:spPr>
            <a:xfrm>
              <a:off x="1202055" y="6161907"/>
              <a:ext cx="1495425" cy="486961"/>
            </a:xfrm>
            <a:prstGeom prst="rect">
              <a:avLst/>
            </a:prstGeom>
            <a:noFill/>
          </p:spPr>
          <p:txBody>
            <a:bodyPr wrap="square" lIns="91440" tIns="45720" rIns="91440" bIns="45720" rtlCol="0" anchor="t">
              <a:spAutoFit/>
            </a:bodyPr>
            <a:lstStyle/>
            <a:p>
              <a:r>
                <a:rPr lang="en-US" sz="1100">
                  <a:solidFill>
                    <a:schemeClr val="bg1"/>
                  </a:solidFill>
                  <a:latin typeface="Lato"/>
                  <a:ea typeface="Lato"/>
                  <a:cs typeface="Lato"/>
                </a:rPr>
                <a:t>EU funded project</a:t>
              </a:r>
              <a:br>
                <a:rPr lang="en-US" sz="1100">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a:ea typeface="Lato"/>
                  <a:cs typeface="Lato"/>
                </a:rPr>
                <a:t>GA no. </a:t>
              </a:r>
              <a:r>
                <a:rPr lang="en-GB" sz="1100">
                  <a:solidFill>
                    <a:schemeClr val="bg1"/>
                  </a:solidFill>
                  <a:effectLst/>
                  <a:latin typeface="Lato"/>
                  <a:ea typeface="Lato"/>
                  <a:cs typeface="Lato"/>
                </a:rPr>
                <a:t>776848</a:t>
              </a:r>
              <a:endParaRPr lang="nl-NL" sz="1100">
                <a:solidFill>
                  <a:schemeClr val="bg1"/>
                </a:solidFill>
                <a:latin typeface="Lato"/>
                <a:ea typeface="Lato"/>
                <a:cs typeface="Lato"/>
              </a:endParaRPr>
            </a:p>
          </p:txBody>
        </p:sp>
      </p:grpSp>
      <p:sp>
        <p:nvSpPr>
          <p:cNvPr id="24" name="TextBox 23">
            <a:extLst>
              <a:ext uri="{FF2B5EF4-FFF2-40B4-BE49-F238E27FC236}">
                <a16:creationId xmlns:a16="http://schemas.microsoft.com/office/drawing/2014/main" id="{B40BE802-8F77-1BA2-1C6D-6B3B1C254B97}"/>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21</a:t>
            </a:r>
          </a:p>
        </p:txBody>
      </p:sp>
      <p:sp>
        <p:nvSpPr>
          <p:cNvPr id="26" name="TextBox 25">
            <a:extLst>
              <a:ext uri="{FF2B5EF4-FFF2-40B4-BE49-F238E27FC236}">
                <a16:creationId xmlns:a16="http://schemas.microsoft.com/office/drawing/2014/main" id="{39E0644F-018C-14BD-70AB-F0C8553D7727}"/>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err="1">
                <a:solidFill>
                  <a:schemeClr val="bg1"/>
                </a:solidFill>
                <a:latin typeface="Lato"/>
                <a:ea typeface="Lato"/>
                <a:cs typeface="Lato"/>
              </a:rPr>
              <a:t>GeoIKP</a:t>
            </a:r>
            <a:r>
              <a:rPr lang="en-GB" sz="3200" b="1" dirty="0">
                <a:solidFill>
                  <a:schemeClr val="bg1"/>
                </a:solidFill>
                <a:latin typeface="Lato"/>
                <a:ea typeface="Lato"/>
                <a:cs typeface="Lato"/>
              </a:rPr>
              <a:t> Virtual Tour: Policies</a:t>
            </a:r>
            <a:endParaRPr lang="en-GB" sz="32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cxnSp>
        <p:nvCxnSpPr>
          <p:cNvPr id="28" name="Connector: Elbow 27">
            <a:extLst>
              <a:ext uri="{FF2B5EF4-FFF2-40B4-BE49-F238E27FC236}">
                <a16:creationId xmlns:a16="http://schemas.microsoft.com/office/drawing/2014/main" id="{5A7A2206-2D7D-6F66-3B90-DD43800E22FD}"/>
              </a:ext>
            </a:extLst>
          </p:cNvPr>
          <p:cNvCxnSpPr>
            <a:cxnSpLocks/>
          </p:cNvCxnSpPr>
          <p:nvPr/>
        </p:nvCxnSpPr>
        <p:spPr>
          <a:xfrm flipH="1">
            <a:off x="3077808" y="4057852"/>
            <a:ext cx="1676829" cy="1323481"/>
          </a:xfrm>
          <a:prstGeom prst="bentConnector3">
            <a:avLst>
              <a:gd name="adj1" fmla="val 100076"/>
            </a:avLst>
          </a:prstGeom>
          <a:ln w="28575">
            <a:solidFill>
              <a:srgbClr val="FF8400"/>
            </a:solidFill>
            <a:tailEnd type="triangle"/>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B6E4084C-A348-5C33-AAB0-6AEF573834EB}"/>
              </a:ext>
            </a:extLst>
          </p:cNvPr>
          <p:cNvPicPr>
            <a:picLocks noChangeAspect="1"/>
          </p:cNvPicPr>
          <p:nvPr/>
        </p:nvPicPr>
        <p:blipFill rotWithShape="1">
          <a:blip r:embed="rId8">
            <a:extLst>
              <a:ext uri="{28A0092B-C50C-407E-A947-70E740481C1C}">
                <a14:useLocalDpi xmlns:a14="http://schemas.microsoft.com/office/drawing/2010/main"/>
              </a:ext>
            </a:extLst>
          </a:blip>
          <a:srcRect r="3806" b="22489"/>
          <a:stretch/>
        </p:blipFill>
        <p:spPr>
          <a:xfrm>
            <a:off x="3197107" y="2983975"/>
            <a:ext cx="2389336" cy="1523811"/>
          </a:xfrm>
          <a:prstGeom prst="rect">
            <a:avLst/>
          </a:prstGeom>
        </p:spPr>
      </p:pic>
      <p:pic>
        <p:nvPicPr>
          <p:cNvPr id="31" name="Picture 30">
            <a:extLst>
              <a:ext uri="{FF2B5EF4-FFF2-40B4-BE49-F238E27FC236}">
                <a16:creationId xmlns:a16="http://schemas.microsoft.com/office/drawing/2014/main" id="{B6485263-06B6-1F44-C11A-2AE81E736BBF}"/>
              </a:ext>
            </a:extLst>
          </p:cNvPr>
          <p:cNvPicPr>
            <a:picLocks noChangeAspect="1"/>
          </p:cNvPicPr>
          <p:nvPr/>
        </p:nvPicPr>
        <p:blipFill rotWithShape="1">
          <a:blip r:embed="rId9">
            <a:extLst>
              <a:ext uri="{28A0092B-C50C-407E-A947-70E740481C1C}">
                <a14:useLocalDpi xmlns:a14="http://schemas.microsoft.com/office/drawing/2010/main"/>
              </a:ext>
            </a:extLst>
          </a:blip>
          <a:srcRect r="-137"/>
          <a:stretch/>
        </p:blipFill>
        <p:spPr>
          <a:xfrm>
            <a:off x="6431898" y="3260322"/>
            <a:ext cx="5499332" cy="2916942"/>
          </a:xfrm>
          <a:prstGeom prst="rect">
            <a:avLst/>
          </a:prstGeom>
        </p:spPr>
      </p:pic>
      <p:sp>
        <p:nvSpPr>
          <p:cNvPr id="33" name="Arrow: Right 32">
            <a:extLst>
              <a:ext uri="{FF2B5EF4-FFF2-40B4-BE49-F238E27FC236}">
                <a16:creationId xmlns:a16="http://schemas.microsoft.com/office/drawing/2014/main" id="{67D3BB5B-AA42-B567-0784-E18175236376}"/>
              </a:ext>
            </a:extLst>
          </p:cNvPr>
          <p:cNvSpPr/>
          <p:nvPr/>
        </p:nvSpPr>
        <p:spPr>
          <a:xfrm>
            <a:off x="5763862" y="4385130"/>
            <a:ext cx="596134" cy="254952"/>
          </a:xfrm>
          <a:prstGeom prst="rightArrow">
            <a:avLst/>
          </a:prstGeom>
          <a:solidFill>
            <a:srgbClr val="FF8400"/>
          </a:solidFill>
          <a:ln>
            <a:solidFill>
              <a:srgbClr val="FF84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800">
              <a:solidFill>
                <a:srgbClr val="FF8400"/>
              </a:solidFill>
              <a:cs typeface="Calibri"/>
            </a:endParaRPr>
          </a:p>
        </p:txBody>
      </p:sp>
    </p:spTree>
    <p:extLst>
      <p:ext uri="{BB962C8B-B14F-4D97-AF65-F5344CB8AC3E}">
        <p14:creationId xmlns:p14="http://schemas.microsoft.com/office/powerpoint/2010/main" val="1642826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9D27224-1FDC-E04E-0A16-DE98C34A6D78}"/>
              </a:ext>
            </a:extLst>
          </p:cNvPr>
          <p:cNvSpPr txBox="1">
            <a:spLocks noChangeArrowheads="1"/>
          </p:cNvSpPr>
          <p:nvPr/>
        </p:nvSpPr>
        <p:spPr bwMode="auto">
          <a:xfrm>
            <a:off x="2851441" y="-36601"/>
            <a:ext cx="7353613" cy="1008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spcBef>
                <a:spcPts val="0"/>
              </a:spcBef>
              <a:buFont typeface="Wingdings" pitchFamily="2" charset="2"/>
              <a:buNone/>
            </a:pPr>
            <a:r>
              <a:rPr lang="en-GB" altLang="it-IT" sz="2800" b="1" err="1">
                <a:solidFill>
                  <a:srgbClr val="34C4F2"/>
                </a:solidFill>
                <a:latin typeface="Arial" panose="020B0604020202020204" pitchFamily="34" charset="0"/>
                <a:cs typeface="Arial" panose="020B0604020202020204" pitchFamily="34" charset="0"/>
              </a:rPr>
              <a:t>GeoIKP</a:t>
            </a:r>
            <a:r>
              <a:rPr lang="en-GB" altLang="it-IT" sz="2800" b="1">
                <a:solidFill>
                  <a:srgbClr val="34C4F2"/>
                </a:solidFill>
                <a:latin typeface="Arial" panose="020B0604020202020204" pitchFamily="34" charset="0"/>
                <a:cs typeface="Arial" panose="020B0604020202020204" pitchFamily="34" charset="0"/>
              </a:rPr>
              <a:t> </a:t>
            </a:r>
            <a:r>
              <a:rPr lang="en-GB" altLang="it-IT" sz="2800" b="1" i="1">
                <a:solidFill>
                  <a:srgbClr val="34C4F2"/>
                </a:solidFill>
                <a:latin typeface="Arial" panose="020B0604020202020204" pitchFamily="34" charset="0"/>
                <a:cs typeface="Arial" panose="020B0604020202020204" pitchFamily="34" charset="0"/>
              </a:rPr>
              <a:t>Virtual tour</a:t>
            </a:r>
          </a:p>
          <a:p>
            <a:pPr algn="r">
              <a:spcBef>
                <a:spcPts val="0"/>
              </a:spcBef>
              <a:buFont typeface="Wingdings" pitchFamily="2" charset="2"/>
              <a:buNone/>
            </a:pPr>
            <a:endParaRPr lang="en-GB" altLang="it-IT" sz="2800" b="1">
              <a:solidFill>
                <a:srgbClr val="34C4F2"/>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3B6517B0-8AFA-427D-62BE-42E88D8DF497}"/>
              </a:ext>
            </a:extLst>
          </p:cNvPr>
          <p:cNvSpPr txBox="1"/>
          <p:nvPr/>
        </p:nvSpPr>
        <p:spPr>
          <a:xfrm>
            <a:off x="3802465" y="786795"/>
            <a:ext cx="5973745" cy="369332"/>
          </a:xfrm>
          <a:prstGeom prst="rect">
            <a:avLst/>
          </a:prstGeom>
          <a:noFill/>
        </p:spPr>
        <p:txBody>
          <a:bodyPr wrap="square">
            <a:spAutoFit/>
          </a:bodyPr>
          <a:lstStyle/>
          <a:p>
            <a:r>
              <a:rPr lang="en-US" sz="1800">
                <a:hlinkClick r:id="rId3"/>
              </a:rPr>
              <a:t>https://geoikp.operandum-project.eu/oal/explorer</a:t>
            </a:r>
            <a:r>
              <a:rPr lang="en-US" sz="1800"/>
              <a:t> </a:t>
            </a:r>
          </a:p>
        </p:txBody>
      </p:sp>
      <p:pic>
        <p:nvPicPr>
          <p:cNvPr id="8" name="Picture 7">
            <a:extLst>
              <a:ext uri="{FF2B5EF4-FFF2-40B4-BE49-F238E27FC236}">
                <a16:creationId xmlns:a16="http://schemas.microsoft.com/office/drawing/2014/main" id="{6E498829-6009-8F5F-9416-501A25DA1D29}"/>
              </a:ext>
            </a:extLst>
          </p:cNvPr>
          <p:cNvPicPr>
            <a:picLocks noChangeAspect="1"/>
          </p:cNvPicPr>
          <p:nvPr/>
        </p:nvPicPr>
        <p:blipFill>
          <a:blip r:embed="rId4"/>
          <a:stretch>
            <a:fillRect/>
          </a:stretch>
        </p:blipFill>
        <p:spPr>
          <a:xfrm>
            <a:off x="1779924" y="935410"/>
            <a:ext cx="8936950" cy="5420015"/>
          </a:xfrm>
          <a:prstGeom prst="rect">
            <a:avLst/>
          </a:prstGeom>
        </p:spPr>
      </p:pic>
      <p:sp>
        <p:nvSpPr>
          <p:cNvPr id="3" name="Rectangle 2">
            <a:extLst>
              <a:ext uri="{FF2B5EF4-FFF2-40B4-BE49-F238E27FC236}">
                <a16:creationId xmlns:a16="http://schemas.microsoft.com/office/drawing/2014/main" id="{15EB9291-DEDA-EA03-DECE-1FE6B9B32395}"/>
              </a:ext>
            </a:extLst>
          </p:cNvPr>
          <p:cNvSpPr/>
          <p:nvPr/>
        </p:nvSpPr>
        <p:spPr>
          <a:xfrm>
            <a:off x="-1210" y="6301922"/>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sp>
        <p:nvSpPr>
          <p:cNvPr id="7" name="Rectangle 6">
            <a:extLst>
              <a:ext uri="{FF2B5EF4-FFF2-40B4-BE49-F238E27FC236}">
                <a16:creationId xmlns:a16="http://schemas.microsoft.com/office/drawing/2014/main" id="{4D517D94-BD0B-2D0B-44BD-9E1AB4A3B557}"/>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pic>
        <p:nvPicPr>
          <p:cNvPr id="10" name="Picture 9" descr="Logo&#10;&#10;Description automatically generated">
            <a:extLst>
              <a:ext uri="{FF2B5EF4-FFF2-40B4-BE49-F238E27FC236}">
                <a16:creationId xmlns:a16="http://schemas.microsoft.com/office/drawing/2014/main" id="{DB906733-BC5A-82A7-7E38-F19AB83453AD}"/>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4" name="Group 13">
            <a:extLst>
              <a:ext uri="{FF2B5EF4-FFF2-40B4-BE49-F238E27FC236}">
                <a16:creationId xmlns:a16="http://schemas.microsoft.com/office/drawing/2014/main" id="{5D551977-50BA-5934-D3B8-7814E0120490}"/>
              </a:ext>
            </a:extLst>
          </p:cNvPr>
          <p:cNvGrpSpPr/>
          <p:nvPr/>
        </p:nvGrpSpPr>
        <p:grpSpPr>
          <a:xfrm>
            <a:off x="9938654" y="6352565"/>
            <a:ext cx="2141003" cy="464738"/>
            <a:chOff x="266045" y="6130130"/>
            <a:chExt cx="2431435" cy="525217"/>
          </a:xfrm>
        </p:grpSpPr>
        <p:pic>
          <p:nvPicPr>
            <p:cNvPr id="12" name="Picture 11">
              <a:extLst>
                <a:ext uri="{FF2B5EF4-FFF2-40B4-BE49-F238E27FC236}">
                  <a16:creationId xmlns:a16="http://schemas.microsoft.com/office/drawing/2014/main" id="{A7803696-15BC-99CE-8016-7F1BE2B81149}"/>
                </a:ext>
              </a:extLst>
            </p:cNvPr>
            <p:cNvPicPr/>
            <p:nvPr/>
          </p:nvPicPr>
          <p:blipFill>
            <a:blip r:embed="rId6"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3" name="TextBox 12">
              <a:extLst>
                <a:ext uri="{FF2B5EF4-FFF2-40B4-BE49-F238E27FC236}">
                  <a16:creationId xmlns:a16="http://schemas.microsoft.com/office/drawing/2014/main" id="{EA4DA628-CF0A-09A7-CBAB-F3EF7F72B481}"/>
                </a:ext>
              </a:extLst>
            </p:cNvPr>
            <p:cNvSpPr txBox="1"/>
            <p:nvPr/>
          </p:nvSpPr>
          <p:spPr>
            <a:xfrm>
              <a:off x="1202055" y="6161907"/>
              <a:ext cx="1495425" cy="486961"/>
            </a:xfrm>
            <a:prstGeom prst="rect">
              <a:avLst/>
            </a:prstGeom>
            <a:noFill/>
          </p:spPr>
          <p:txBody>
            <a:bodyPr wrap="square" lIns="91440" tIns="45720" rIns="91440" bIns="45720" rtlCol="0" anchor="t">
              <a:spAutoFit/>
            </a:bodyPr>
            <a:lstStyle/>
            <a:p>
              <a:r>
                <a:rPr lang="en-US" sz="1100">
                  <a:solidFill>
                    <a:schemeClr val="bg1"/>
                  </a:solidFill>
                  <a:latin typeface="Lato"/>
                  <a:ea typeface="Lato"/>
                  <a:cs typeface="Lato"/>
                </a:rPr>
                <a:t>EU funded project</a:t>
              </a:r>
              <a:br>
                <a:rPr lang="en-US" sz="1100">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a:ea typeface="Lato"/>
                  <a:cs typeface="Lato"/>
                </a:rPr>
                <a:t>GA no. </a:t>
              </a:r>
              <a:r>
                <a:rPr lang="en-GB" sz="1100">
                  <a:solidFill>
                    <a:schemeClr val="bg1"/>
                  </a:solidFill>
                  <a:effectLst/>
                  <a:latin typeface="Lato"/>
                  <a:ea typeface="Lato"/>
                  <a:cs typeface="Lato"/>
                </a:rPr>
                <a:t>776848</a:t>
              </a:r>
              <a:endParaRPr lang="nl-NL" sz="1100">
                <a:solidFill>
                  <a:schemeClr val="bg1"/>
                </a:solidFill>
                <a:latin typeface="Lato"/>
                <a:ea typeface="Lato"/>
                <a:cs typeface="Lato"/>
              </a:endParaRPr>
            </a:p>
          </p:txBody>
        </p:sp>
      </p:grpSp>
      <p:sp>
        <p:nvSpPr>
          <p:cNvPr id="16" name="TextBox 15">
            <a:extLst>
              <a:ext uri="{FF2B5EF4-FFF2-40B4-BE49-F238E27FC236}">
                <a16:creationId xmlns:a16="http://schemas.microsoft.com/office/drawing/2014/main" id="{776810A1-7210-15FB-0851-D9FB224EFF12}"/>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22</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8" name="TextBox 17">
            <a:extLst>
              <a:ext uri="{FF2B5EF4-FFF2-40B4-BE49-F238E27FC236}">
                <a16:creationId xmlns:a16="http://schemas.microsoft.com/office/drawing/2014/main" id="{8155A9B3-D2A1-DFCB-86FF-B585EE85A8A3}"/>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err="1">
                <a:solidFill>
                  <a:schemeClr val="bg1"/>
                </a:solidFill>
                <a:latin typeface="Lato"/>
                <a:ea typeface="Lato"/>
                <a:cs typeface="Lato"/>
              </a:rPr>
              <a:t>GeoIKP</a:t>
            </a:r>
            <a:r>
              <a:rPr lang="en-GB" sz="3200" b="1" dirty="0">
                <a:solidFill>
                  <a:schemeClr val="bg1"/>
                </a:solidFill>
                <a:latin typeface="Lato"/>
                <a:ea typeface="Lato"/>
                <a:cs typeface="Lato"/>
              </a:rPr>
              <a:t> Virtual Tour: Best practices</a:t>
            </a:r>
            <a:endParaRPr lang="en-GB" sz="32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7645232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C90263-E428-F514-2377-DEC1E08E7A7F}"/>
              </a:ext>
            </a:extLst>
          </p:cNvPr>
          <p:cNvSpPr txBox="1">
            <a:spLocks noChangeArrowheads="1"/>
          </p:cNvSpPr>
          <p:nvPr/>
        </p:nvSpPr>
        <p:spPr bwMode="auto">
          <a:xfrm>
            <a:off x="2851441" y="-36601"/>
            <a:ext cx="7353613" cy="1008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spcBef>
                <a:spcPts val="0"/>
              </a:spcBef>
              <a:buFont typeface="Wingdings" pitchFamily="2" charset="2"/>
              <a:buNone/>
            </a:pPr>
            <a:r>
              <a:rPr lang="en-GB" altLang="it-IT" sz="2800" b="1" err="1">
                <a:solidFill>
                  <a:srgbClr val="34C4F2"/>
                </a:solidFill>
                <a:latin typeface="Arial" panose="020B0604020202020204" pitchFamily="34" charset="0"/>
                <a:cs typeface="Arial" panose="020B0604020202020204" pitchFamily="34" charset="0"/>
              </a:rPr>
              <a:t>GeoIKP</a:t>
            </a:r>
            <a:r>
              <a:rPr lang="en-GB" altLang="it-IT" sz="2800" b="1">
                <a:solidFill>
                  <a:srgbClr val="34C4F2"/>
                </a:solidFill>
                <a:latin typeface="Arial" panose="020B0604020202020204" pitchFamily="34" charset="0"/>
                <a:cs typeface="Arial" panose="020B0604020202020204" pitchFamily="34" charset="0"/>
              </a:rPr>
              <a:t> </a:t>
            </a:r>
            <a:r>
              <a:rPr lang="en-GB" altLang="it-IT" sz="2800" b="1" i="1">
                <a:solidFill>
                  <a:srgbClr val="34C4F2"/>
                </a:solidFill>
                <a:latin typeface="Arial" panose="020B0604020202020204" pitchFamily="34" charset="0"/>
                <a:cs typeface="Arial" panose="020B0604020202020204" pitchFamily="34" charset="0"/>
              </a:rPr>
              <a:t>Virtual tour</a:t>
            </a:r>
          </a:p>
          <a:p>
            <a:pPr algn="r">
              <a:spcBef>
                <a:spcPts val="0"/>
              </a:spcBef>
              <a:buFont typeface="Wingdings" pitchFamily="2" charset="2"/>
              <a:buNone/>
            </a:pPr>
            <a:endParaRPr lang="en-GB" altLang="it-IT" sz="2800" b="1">
              <a:solidFill>
                <a:srgbClr val="34C4F2"/>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4FFEE54A-72C0-207F-1842-E4342A84327E}"/>
              </a:ext>
            </a:extLst>
          </p:cNvPr>
          <p:cNvPicPr>
            <a:picLocks noChangeAspect="1"/>
          </p:cNvPicPr>
          <p:nvPr/>
        </p:nvPicPr>
        <p:blipFill rotWithShape="1">
          <a:blip r:embed="rId3">
            <a:extLst>
              <a:ext uri="{28A0092B-C50C-407E-A947-70E740481C1C}">
                <a14:useLocalDpi xmlns:a14="http://schemas.microsoft.com/office/drawing/2010/main"/>
              </a:ext>
            </a:extLst>
          </a:blip>
          <a:srcRect r="-472" b="18433"/>
          <a:stretch/>
        </p:blipFill>
        <p:spPr>
          <a:xfrm>
            <a:off x="3109652" y="1252363"/>
            <a:ext cx="5970275" cy="2794445"/>
          </a:xfrm>
          <a:prstGeom prst="rect">
            <a:avLst/>
          </a:prstGeom>
        </p:spPr>
      </p:pic>
      <p:sp>
        <p:nvSpPr>
          <p:cNvPr id="9" name="TextBox 8">
            <a:extLst>
              <a:ext uri="{FF2B5EF4-FFF2-40B4-BE49-F238E27FC236}">
                <a16:creationId xmlns:a16="http://schemas.microsoft.com/office/drawing/2014/main" id="{E5C0CC9E-2E68-3CDE-6BD9-F928B1816A8A}"/>
              </a:ext>
            </a:extLst>
          </p:cNvPr>
          <p:cNvSpPr txBox="1"/>
          <p:nvPr/>
        </p:nvSpPr>
        <p:spPr>
          <a:xfrm>
            <a:off x="1972012" y="4327710"/>
            <a:ext cx="8248807" cy="1477328"/>
          </a:xfrm>
          <a:prstGeom prst="rect">
            <a:avLst/>
          </a:prstGeom>
          <a:noFill/>
        </p:spPr>
        <p:txBody>
          <a:bodyPr wrap="square" lIns="91440" tIns="45720" rIns="91440" bIns="45720" anchor="t">
            <a:spAutoFit/>
          </a:bodyPr>
          <a:lstStyle/>
          <a:p>
            <a:pPr marL="285750" indent="-285750">
              <a:buClr>
                <a:srgbClr val="00A7E2"/>
              </a:buClr>
              <a:buFont typeface="Arial" panose="020B0604020202020204" pitchFamily="34" charset="0"/>
              <a:buChar char="•"/>
            </a:pPr>
            <a:r>
              <a:rPr lang="en-US" sz="1800" dirty="0">
                <a:latin typeface="Lato"/>
                <a:ea typeface="Lato"/>
                <a:cs typeface="Calibri"/>
              </a:rPr>
              <a:t>This page introduces the idea of a co-creation pathway to actively engage the public and other stakeholders</a:t>
            </a:r>
            <a:endParaRPr lang="en-US" dirty="0">
              <a:latin typeface="Lato"/>
              <a:ea typeface="Lato"/>
              <a:cs typeface="Calibri"/>
            </a:endParaRPr>
          </a:p>
          <a:p>
            <a:pPr marL="285750" indent="-285750">
              <a:buClr>
                <a:srgbClr val="00A7E2"/>
              </a:buClr>
              <a:buFont typeface="Arial" panose="020B0604020202020204" pitchFamily="34" charset="0"/>
              <a:buChar char="•"/>
            </a:pPr>
            <a:endParaRPr lang="en-US" dirty="0">
              <a:latin typeface="Lato"/>
              <a:ea typeface="Lato"/>
              <a:cs typeface="Calibri"/>
            </a:endParaRPr>
          </a:p>
          <a:p>
            <a:pPr marL="285750" indent="-285750">
              <a:buClr>
                <a:srgbClr val="00A7E2"/>
              </a:buClr>
              <a:buFont typeface="Arial" panose="020B0604020202020204" pitchFamily="34" charset="0"/>
              <a:buChar char="•"/>
            </a:pPr>
            <a:r>
              <a:rPr lang="en-US" sz="1800" dirty="0">
                <a:latin typeface="Lato"/>
                <a:ea typeface="Lato"/>
                <a:cs typeface="Calibri"/>
              </a:rPr>
              <a:t>You can explore different ways to engage people in every step of the </a:t>
            </a:r>
            <a:r>
              <a:rPr lang="en-US" sz="1800" dirty="0" err="1">
                <a:latin typeface="Lato"/>
                <a:ea typeface="Lato"/>
                <a:cs typeface="Calibri"/>
              </a:rPr>
              <a:t>NbS</a:t>
            </a:r>
            <a:r>
              <a:rPr lang="en-US" sz="1800" dirty="0">
                <a:latin typeface="Lato"/>
                <a:ea typeface="Lato"/>
                <a:cs typeface="Calibri"/>
              </a:rPr>
              <a:t> creation process</a:t>
            </a:r>
          </a:p>
        </p:txBody>
      </p:sp>
      <p:sp>
        <p:nvSpPr>
          <p:cNvPr id="3" name="Rectangle 2">
            <a:extLst>
              <a:ext uri="{FF2B5EF4-FFF2-40B4-BE49-F238E27FC236}">
                <a16:creationId xmlns:a16="http://schemas.microsoft.com/office/drawing/2014/main" id="{8E09E79E-6E04-A5ED-7238-A1A0CA3BCE60}"/>
              </a:ext>
            </a:extLst>
          </p:cNvPr>
          <p:cNvSpPr/>
          <p:nvPr/>
        </p:nvSpPr>
        <p:spPr>
          <a:xfrm>
            <a:off x="-1210" y="6301922"/>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sp>
        <p:nvSpPr>
          <p:cNvPr id="8" name="Rectangle 7">
            <a:extLst>
              <a:ext uri="{FF2B5EF4-FFF2-40B4-BE49-F238E27FC236}">
                <a16:creationId xmlns:a16="http://schemas.microsoft.com/office/drawing/2014/main" id="{CF80AA12-210F-71B2-68C9-8C8D32B27CAE}"/>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pic>
        <p:nvPicPr>
          <p:cNvPr id="11" name="Picture 10" descr="Logo&#10;&#10;Description automatically generated">
            <a:extLst>
              <a:ext uri="{FF2B5EF4-FFF2-40B4-BE49-F238E27FC236}">
                <a16:creationId xmlns:a16="http://schemas.microsoft.com/office/drawing/2014/main" id="{813CA124-4BE7-9D71-9E98-37793E47D516}"/>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5" name="Group 14">
            <a:extLst>
              <a:ext uri="{FF2B5EF4-FFF2-40B4-BE49-F238E27FC236}">
                <a16:creationId xmlns:a16="http://schemas.microsoft.com/office/drawing/2014/main" id="{B2470520-0C42-7472-C26F-8B14DCCC3C7D}"/>
              </a:ext>
            </a:extLst>
          </p:cNvPr>
          <p:cNvGrpSpPr/>
          <p:nvPr/>
        </p:nvGrpSpPr>
        <p:grpSpPr>
          <a:xfrm>
            <a:off x="9938654" y="6352565"/>
            <a:ext cx="2141003" cy="464738"/>
            <a:chOff x="266045" y="6130130"/>
            <a:chExt cx="2431435" cy="525217"/>
          </a:xfrm>
        </p:grpSpPr>
        <p:pic>
          <p:nvPicPr>
            <p:cNvPr id="13" name="Picture 12">
              <a:extLst>
                <a:ext uri="{FF2B5EF4-FFF2-40B4-BE49-F238E27FC236}">
                  <a16:creationId xmlns:a16="http://schemas.microsoft.com/office/drawing/2014/main" id="{43B37571-D55D-2D09-2366-B8387B1620C3}"/>
                </a:ext>
              </a:extLst>
            </p:cNvPr>
            <p:cNvPicPr/>
            <p:nvPr/>
          </p:nvPicPr>
          <p:blipFill>
            <a:blip r:embed="rId5"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4" name="TextBox 13">
              <a:extLst>
                <a:ext uri="{FF2B5EF4-FFF2-40B4-BE49-F238E27FC236}">
                  <a16:creationId xmlns:a16="http://schemas.microsoft.com/office/drawing/2014/main" id="{19F97AC9-823A-69FA-F8B0-054C1F68A8F6}"/>
                </a:ext>
              </a:extLst>
            </p:cNvPr>
            <p:cNvSpPr txBox="1"/>
            <p:nvPr/>
          </p:nvSpPr>
          <p:spPr>
            <a:xfrm>
              <a:off x="1202055" y="6161907"/>
              <a:ext cx="1495425" cy="486961"/>
            </a:xfrm>
            <a:prstGeom prst="rect">
              <a:avLst/>
            </a:prstGeom>
            <a:noFill/>
          </p:spPr>
          <p:txBody>
            <a:bodyPr wrap="square" lIns="91440" tIns="45720" rIns="91440" bIns="45720" rtlCol="0" anchor="t">
              <a:spAutoFit/>
            </a:bodyPr>
            <a:lstStyle/>
            <a:p>
              <a:r>
                <a:rPr lang="en-US" sz="1100">
                  <a:solidFill>
                    <a:schemeClr val="bg1"/>
                  </a:solidFill>
                  <a:latin typeface="Lato"/>
                  <a:ea typeface="Lato"/>
                  <a:cs typeface="Lato"/>
                </a:rPr>
                <a:t>EU funded project</a:t>
              </a:r>
              <a:br>
                <a:rPr lang="en-US" sz="1100">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a:ea typeface="Lato"/>
                  <a:cs typeface="Lato"/>
                </a:rPr>
                <a:t>GA no. </a:t>
              </a:r>
              <a:r>
                <a:rPr lang="en-GB" sz="1100">
                  <a:solidFill>
                    <a:schemeClr val="bg1"/>
                  </a:solidFill>
                  <a:effectLst/>
                  <a:latin typeface="Lato"/>
                  <a:ea typeface="Lato"/>
                  <a:cs typeface="Lato"/>
                </a:rPr>
                <a:t>776848</a:t>
              </a:r>
              <a:endParaRPr lang="nl-NL" sz="1100">
                <a:solidFill>
                  <a:schemeClr val="bg1"/>
                </a:solidFill>
                <a:latin typeface="Lato"/>
                <a:ea typeface="Lato"/>
                <a:cs typeface="Lato"/>
              </a:endParaRPr>
            </a:p>
          </p:txBody>
        </p:sp>
      </p:grpSp>
      <p:sp>
        <p:nvSpPr>
          <p:cNvPr id="17" name="TextBox 16">
            <a:extLst>
              <a:ext uri="{FF2B5EF4-FFF2-40B4-BE49-F238E27FC236}">
                <a16:creationId xmlns:a16="http://schemas.microsoft.com/office/drawing/2014/main" id="{B125F312-F0DE-9A30-0C30-82B7C95C8BE4}"/>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23</a:t>
            </a:r>
          </a:p>
        </p:txBody>
      </p:sp>
      <p:sp>
        <p:nvSpPr>
          <p:cNvPr id="19" name="TextBox 18">
            <a:extLst>
              <a:ext uri="{FF2B5EF4-FFF2-40B4-BE49-F238E27FC236}">
                <a16:creationId xmlns:a16="http://schemas.microsoft.com/office/drawing/2014/main" id="{E52C0BCD-DCE2-92DC-D08C-4A2DD05E2513}"/>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err="1">
                <a:solidFill>
                  <a:schemeClr val="bg1"/>
                </a:solidFill>
                <a:latin typeface="Lato"/>
                <a:ea typeface="Lato"/>
                <a:cs typeface="Lato"/>
              </a:rPr>
              <a:t>GeoIKP</a:t>
            </a:r>
            <a:r>
              <a:rPr lang="en-GB" sz="3200" b="1" dirty="0">
                <a:solidFill>
                  <a:schemeClr val="bg1"/>
                </a:solidFill>
                <a:latin typeface="Lato"/>
                <a:ea typeface="Lato"/>
                <a:cs typeface="Lato"/>
              </a:rPr>
              <a:t> Virtual Tour: Co-creation</a:t>
            </a:r>
            <a:endParaRPr lang="en-GB" sz="32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0117404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CCEEA2AC-7953-17F8-6DD6-CA017116CBC3}"/>
              </a:ext>
            </a:extLst>
          </p:cNvPr>
          <p:cNvSpPr txBox="1"/>
          <p:nvPr/>
        </p:nvSpPr>
        <p:spPr>
          <a:xfrm>
            <a:off x="3887531" y="671113"/>
            <a:ext cx="5844917" cy="369332"/>
          </a:xfrm>
          <a:prstGeom prst="rect">
            <a:avLst/>
          </a:prstGeom>
          <a:solidFill>
            <a:schemeClr val="bg1"/>
          </a:solidFill>
          <a:ln>
            <a:solidFill>
              <a:schemeClr val="bg1"/>
            </a:solidFill>
          </a:ln>
        </p:spPr>
        <p:txBody>
          <a:bodyPr wrap="square">
            <a:spAutoFit/>
          </a:bodyPr>
          <a:lstStyle/>
          <a:p>
            <a:r>
              <a:rPr lang="en-US" sz="1800">
                <a:hlinkClick r:id="rId3"/>
              </a:rPr>
              <a:t>https://geoikp.operandum-project.eu/data/map</a:t>
            </a:r>
            <a:r>
              <a:rPr lang="en-US" sz="1800"/>
              <a:t> </a:t>
            </a:r>
          </a:p>
        </p:txBody>
      </p:sp>
      <p:sp>
        <p:nvSpPr>
          <p:cNvPr id="5" name="Rectangle 3">
            <a:extLst>
              <a:ext uri="{FF2B5EF4-FFF2-40B4-BE49-F238E27FC236}">
                <a16:creationId xmlns:a16="http://schemas.microsoft.com/office/drawing/2014/main" id="{08E35E30-C7DC-D8DB-238A-2298E4F7FB1B}"/>
              </a:ext>
            </a:extLst>
          </p:cNvPr>
          <p:cNvSpPr txBox="1">
            <a:spLocks noChangeArrowheads="1"/>
          </p:cNvSpPr>
          <p:nvPr/>
        </p:nvSpPr>
        <p:spPr bwMode="auto">
          <a:xfrm>
            <a:off x="2750957" y="32383"/>
            <a:ext cx="7353613" cy="1008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spcBef>
                <a:spcPts val="0"/>
              </a:spcBef>
              <a:buFont typeface="Wingdings" pitchFamily="2" charset="2"/>
              <a:buNone/>
            </a:pPr>
            <a:r>
              <a:rPr lang="en-GB" altLang="it-IT" sz="2800" b="1" err="1">
                <a:solidFill>
                  <a:srgbClr val="34C4F2"/>
                </a:solidFill>
                <a:latin typeface="Arial" panose="020B0604020202020204" pitchFamily="34" charset="0"/>
                <a:cs typeface="Arial" panose="020B0604020202020204" pitchFamily="34" charset="0"/>
              </a:rPr>
              <a:t>GeoIKP</a:t>
            </a:r>
            <a:r>
              <a:rPr lang="en-GB" altLang="it-IT" sz="2800" b="1">
                <a:solidFill>
                  <a:srgbClr val="34C4F2"/>
                </a:solidFill>
                <a:latin typeface="Arial" panose="020B0604020202020204" pitchFamily="34" charset="0"/>
                <a:cs typeface="Arial" panose="020B0604020202020204" pitchFamily="34" charset="0"/>
              </a:rPr>
              <a:t> </a:t>
            </a:r>
            <a:r>
              <a:rPr lang="en-GB" altLang="it-IT" sz="2800" b="1" i="1">
                <a:solidFill>
                  <a:srgbClr val="34C4F2"/>
                </a:solidFill>
                <a:latin typeface="Arial" panose="020B0604020202020204" pitchFamily="34" charset="0"/>
                <a:cs typeface="Arial" panose="020B0604020202020204" pitchFamily="34" charset="0"/>
              </a:rPr>
              <a:t>Virtual tour</a:t>
            </a:r>
          </a:p>
          <a:p>
            <a:pPr algn="r">
              <a:spcBef>
                <a:spcPts val="0"/>
              </a:spcBef>
              <a:buFont typeface="Wingdings" pitchFamily="2" charset="2"/>
              <a:buNone/>
            </a:pPr>
            <a:endParaRPr lang="en-GB" altLang="it-IT" sz="2800" b="1">
              <a:solidFill>
                <a:srgbClr val="34C4F2"/>
              </a:solidFill>
              <a:latin typeface="Arial" panose="020B0604020202020204" pitchFamily="34" charset="0"/>
              <a:cs typeface="Arial" panose="020B0604020202020204" pitchFamily="34" charset="0"/>
            </a:endParaRPr>
          </a:p>
        </p:txBody>
      </p:sp>
      <p:pic>
        <p:nvPicPr>
          <p:cNvPr id="4" name="Picture 3" descr="Map&#10;&#10;Description automatically generated">
            <a:extLst>
              <a:ext uri="{FF2B5EF4-FFF2-40B4-BE49-F238E27FC236}">
                <a16:creationId xmlns:a16="http://schemas.microsoft.com/office/drawing/2014/main" id="{63CE5E71-36C3-BBD2-AC29-117FBC62F5EA}"/>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781250" y="1027219"/>
            <a:ext cx="9318706" cy="5256310"/>
          </a:xfrm>
          <a:prstGeom prst="rect">
            <a:avLst/>
          </a:prstGeom>
        </p:spPr>
      </p:pic>
      <p:sp>
        <p:nvSpPr>
          <p:cNvPr id="13" name="Right Brace 12">
            <a:extLst>
              <a:ext uri="{FF2B5EF4-FFF2-40B4-BE49-F238E27FC236}">
                <a16:creationId xmlns:a16="http://schemas.microsoft.com/office/drawing/2014/main" id="{F9E7B501-F741-12B3-555A-F45509FFEEEE}"/>
              </a:ext>
            </a:extLst>
          </p:cNvPr>
          <p:cNvSpPr/>
          <p:nvPr/>
        </p:nvSpPr>
        <p:spPr>
          <a:xfrm>
            <a:off x="3367873" y="3180131"/>
            <a:ext cx="818941" cy="1326383"/>
          </a:xfrm>
          <a:prstGeom prst="rightBrace">
            <a:avLst>
              <a:gd name="adj1" fmla="val 0"/>
              <a:gd name="adj2" fmla="val 49341"/>
            </a:avLst>
          </a:prstGeom>
          <a:noFill/>
          <a:ln w="57150">
            <a:solidFill>
              <a:srgbClr val="FF84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a:p>
        </p:txBody>
      </p:sp>
      <p:sp>
        <p:nvSpPr>
          <p:cNvPr id="17" name="TextBox 16">
            <a:extLst>
              <a:ext uri="{FF2B5EF4-FFF2-40B4-BE49-F238E27FC236}">
                <a16:creationId xmlns:a16="http://schemas.microsoft.com/office/drawing/2014/main" id="{3DB3F168-0201-D7AF-ADBA-C0A52F0CC1FB}"/>
              </a:ext>
            </a:extLst>
          </p:cNvPr>
          <p:cNvSpPr txBox="1"/>
          <p:nvPr/>
        </p:nvSpPr>
        <p:spPr>
          <a:xfrm>
            <a:off x="4182146" y="3381656"/>
            <a:ext cx="2090293" cy="523220"/>
          </a:xfrm>
          <a:prstGeom prst="rect">
            <a:avLst/>
          </a:prstGeom>
          <a:solidFill>
            <a:srgbClr val="FCDAC2"/>
          </a:solidFill>
          <a:ln>
            <a:solidFill>
              <a:srgbClr val="FF8400"/>
            </a:solidFill>
          </a:ln>
        </p:spPr>
        <p:txBody>
          <a:bodyPr wrap="square" lIns="91440" tIns="45720" rIns="91440" bIns="45720" rtlCol="0" anchor="t">
            <a:spAutoFit/>
          </a:bodyPr>
          <a:lstStyle/>
          <a:p>
            <a:r>
              <a:rPr lang="en-US" sz="1400">
                <a:latin typeface="Lato"/>
                <a:ea typeface="Lato"/>
                <a:cs typeface="Lato"/>
              </a:rPr>
              <a:t>Default layers organized by thematic area</a:t>
            </a:r>
          </a:p>
        </p:txBody>
      </p:sp>
      <p:sp>
        <p:nvSpPr>
          <p:cNvPr id="18" name="TextBox 17">
            <a:extLst>
              <a:ext uri="{FF2B5EF4-FFF2-40B4-BE49-F238E27FC236}">
                <a16:creationId xmlns:a16="http://schemas.microsoft.com/office/drawing/2014/main" id="{41430B61-8E67-8E6A-8FE0-4745F0E93B73}"/>
              </a:ext>
            </a:extLst>
          </p:cNvPr>
          <p:cNvSpPr txBox="1"/>
          <p:nvPr/>
        </p:nvSpPr>
        <p:spPr>
          <a:xfrm>
            <a:off x="4150614" y="1469856"/>
            <a:ext cx="2554748" cy="738664"/>
          </a:xfrm>
          <a:prstGeom prst="rect">
            <a:avLst/>
          </a:prstGeom>
          <a:solidFill>
            <a:srgbClr val="FCDAC2"/>
          </a:solidFill>
          <a:ln>
            <a:solidFill>
              <a:srgbClr val="FF8400"/>
            </a:solidFill>
          </a:ln>
        </p:spPr>
        <p:txBody>
          <a:bodyPr wrap="square" lIns="91440" tIns="45720" rIns="91440" bIns="45720" rtlCol="0" anchor="t">
            <a:spAutoFit/>
          </a:bodyPr>
          <a:lstStyle/>
          <a:p>
            <a:pPr marL="285750" indent="-285750">
              <a:buFont typeface="Arial" panose="020B0604020202020204" pitchFamily="34" charset="0"/>
              <a:buChar char="•"/>
            </a:pPr>
            <a:r>
              <a:rPr lang="en-US" sz="1400">
                <a:latin typeface="Lato"/>
                <a:ea typeface="Lato"/>
                <a:cs typeface="Lato"/>
              </a:rPr>
              <a:t>Organize, Hide, etc.  layers</a:t>
            </a:r>
          </a:p>
          <a:p>
            <a:pPr marL="285750" indent="-285750">
              <a:buFont typeface="Arial" panose="020B0604020202020204" pitchFamily="34" charset="0"/>
              <a:buChar char="•"/>
            </a:pPr>
            <a:r>
              <a:rPr lang="en-US" sz="1400">
                <a:latin typeface="Lato"/>
                <a:ea typeface="Lato"/>
                <a:cs typeface="Lato"/>
              </a:rPr>
              <a:t>Read metadata</a:t>
            </a:r>
          </a:p>
          <a:p>
            <a:pPr marL="285750" indent="-285750">
              <a:buFont typeface="Arial" panose="020B0604020202020204" pitchFamily="34" charset="0"/>
              <a:buChar char="•"/>
            </a:pPr>
            <a:r>
              <a:rPr lang="en-US" sz="1400">
                <a:latin typeface="Lato"/>
                <a:ea typeface="Lato"/>
                <a:cs typeface="Lato"/>
              </a:rPr>
              <a:t>Show legend</a:t>
            </a:r>
          </a:p>
        </p:txBody>
      </p:sp>
      <p:cxnSp>
        <p:nvCxnSpPr>
          <p:cNvPr id="21" name="Straight Connector 20">
            <a:extLst>
              <a:ext uri="{FF2B5EF4-FFF2-40B4-BE49-F238E27FC236}">
                <a16:creationId xmlns:a16="http://schemas.microsoft.com/office/drawing/2014/main" id="{AB3DBA19-FCF1-A5B0-0032-689BB90ADE11}"/>
              </a:ext>
            </a:extLst>
          </p:cNvPr>
          <p:cNvCxnSpPr>
            <a:cxnSpLocks/>
            <a:endCxn id="18" idx="1"/>
          </p:cNvCxnSpPr>
          <p:nvPr/>
        </p:nvCxnSpPr>
        <p:spPr>
          <a:xfrm>
            <a:off x="3307814" y="1492700"/>
            <a:ext cx="842800" cy="346488"/>
          </a:xfrm>
          <a:prstGeom prst="line">
            <a:avLst/>
          </a:prstGeom>
          <a:ln w="28575">
            <a:solidFill>
              <a:srgbClr val="FF84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91C1812-BAE5-3533-2DA4-820E04E9A8FE}"/>
              </a:ext>
            </a:extLst>
          </p:cNvPr>
          <p:cNvCxnSpPr>
            <a:cxnSpLocks/>
          </p:cNvCxnSpPr>
          <p:nvPr/>
        </p:nvCxnSpPr>
        <p:spPr>
          <a:xfrm>
            <a:off x="3297303" y="2548355"/>
            <a:ext cx="868722" cy="265791"/>
          </a:xfrm>
          <a:prstGeom prst="line">
            <a:avLst/>
          </a:prstGeom>
          <a:ln w="28575">
            <a:solidFill>
              <a:srgbClr val="FF8400"/>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F7C88003-EBFC-0219-37B2-807191F9E4F8}"/>
              </a:ext>
            </a:extLst>
          </p:cNvPr>
          <p:cNvSpPr txBox="1"/>
          <p:nvPr/>
        </p:nvSpPr>
        <p:spPr>
          <a:xfrm>
            <a:off x="4143316" y="2597998"/>
            <a:ext cx="2048310" cy="318287"/>
          </a:xfrm>
          <a:prstGeom prst="rect">
            <a:avLst/>
          </a:prstGeom>
          <a:solidFill>
            <a:srgbClr val="FCDAC2"/>
          </a:solidFill>
          <a:ln>
            <a:solidFill>
              <a:srgbClr val="FF8400"/>
            </a:solidFill>
          </a:ln>
        </p:spPr>
        <p:txBody>
          <a:bodyPr wrap="square" lIns="91440" tIns="45720" rIns="91440" bIns="45720" rtlCol="0" anchor="t">
            <a:spAutoFit/>
          </a:bodyPr>
          <a:lstStyle/>
          <a:p>
            <a:r>
              <a:rPr lang="en-US" sz="1400">
                <a:latin typeface="Lato"/>
                <a:ea typeface="Lato"/>
                <a:cs typeface="Lato"/>
              </a:rPr>
              <a:t>Search additional layers</a:t>
            </a:r>
          </a:p>
        </p:txBody>
      </p:sp>
      <p:sp>
        <p:nvSpPr>
          <p:cNvPr id="3" name="Rectangle 2">
            <a:extLst>
              <a:ext uri="{FF2B5EF4-FFF2-40B4-BE49-F238E27FC236}">
                <a16:creationId xmlns:a16="http://schemas.microsoft.com/office/drawing/2014/main" id="{16731C1C-CFD6-43B1-ACD3-49D37E3DE046}"/>
              </a:ext>
            </a:extLst>
          </p:cNvPr>
          <p:cNvSpPr/>
          <p:nvPr/>
        </p:nvSpPr>
        <p:spPr>
          <a:xfrm>
            <a:off x="-1210" y="6301922"/>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sp>
        <p:nvSpPr>
          <p:cNvPr id="8" name="Rectangle 7">
            <a:extLst>
              <a:ext uri="{FF2B5EF4-FFF2-40B4-BE49-F238E27FC236}">
                <a16:creationId xmlns:a16="http://schemas.microsoft.com/office/drawing/2014/main" id="{F3413884-7EE9-7815-86D6-4D555C6BB4F7}"/>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pic>
        <p:nvPicPr>
          <p:cNvPr id="10" name="Picture 9" descr="Logo&#10;&#10;Description automatically generated">
            <a:extLst>
              <a:ext uri="{FF2B5EF4-FFF2-40B4-BE49-F238E27FC236}">
                <a16:creationId xmlns:a16="http://schemas.microsoft.com/office/drawing/2014/main" id="{CCC86791-1383-7658-C1A2-62F603076BB3}"/>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5D1A55BF-8AE7-8D40-7059-D6E449CDA3C8}"/>
              </a:ext>
            </a:extLst>
          </p:cNvPr>
          <p:cNvGrpSpPr/>
          <p:nvPr/>
        </p:nvGrpSpPr>
        <p:grpSpPr>
          <a:xfrm>
            <a:off x="9938654" y="6352565"/>
            <a:ext cx="2141003" cy="464738"/>
            <a:chOff x="266045" y="6130130"/>
            <a:chExt cx="2431435" cy="525217"/>
          </a:xfrm>
        </p:grpSpPr>
        <p:pic>
          <p:nvPicPr>
            <p:cNvPr id="14" name="Picture 13">
              <a:extLst>
                <a:ext uri="{FF2B5EF4-FFF2-40B4-BE49-F238E27FC236}">
                  <a16:creationId xmlns:a16="http://schemas.microsoft.com/office/drawing/2014/main" id="{04FE2737-911D-9954-4ED3-1E8F66A9D728}"/>
                </a:ext>
              </a:extLst>
            </p:cNvPr>
            <p:cNvPicPr/>
            <p:nvPr/>
          </p:nvPicPr>
          <p:blipFill>
            <a:blip r:embed="rId6"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6" name="TextBox 15">
              <a:extLst>
                <a:ext uri="{FF2B5EF4-FFF2-40B4-BE49-F238E27FC236}">
                  <a16:creationId xmlns:a16="http://schemas.microsoft.com/office/drawing/2014/main" id="{095857FF-1FAC-4EDE-9605-0D581E1B5B4D}"/>
                </a:ext>
              </a:extLst>
            </p:cNvPr>
            <p:cNvSpPr txBox="1"/>
            <p:nvPr/>
          </p:nvSpPr>
          <p:spPr>
            <a:xfrm>
              <a:off x="1202055" y="6161907"/>
              <a:ext cx="1495425" cy="486961"/>
            </a:xfrm>
            <a:prstGeom prst="rect">
              <a:avLst/>
            </a:prstGeom>
            <a:noFill/>
          </p:spPr>
          <p:txBody>
            <a:bodyPr wrap="square" lIns="91440" tIns="45720" rIns="91440" bIns="45720" rtlCol="0" anchor="t">
              <a:spAutoFit/>
            </a:bodyPr>
            <a:lstStyle/>
            <a:p>
              <a:r>
                <a:rPr lang="en-US" sz="1100">
                  <a:solidFill>
                    <a:schemeClr val="bg1"/>
                  </a:solidFill>
                  <a:latin typeface="Lato"/>
                  <a:ea typeface="Lato"/>
                  <a:cs typeface="Lato"/>
                </a:rPr>
                <a:t>EU funded project</a:t>
              </a:r>
              <a:br>
                <a:rPr lang="en-US" sz="1100">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a:ea typeface="Lato"/>
                  <a:cs typeface="Lato"/>
                </a:rPr>
                <a:t>GA no. </a:t>
              </a:r>
              <a:r>
                <a:rPr lang="en-GB" sz="1100">
                  <a:solidFill>
                    <a:schemeClr val="bg1"/>
                  </a:solidFill>
                  <a:effectLst/>
                  <a:latin typeface="Lato"/>
                  <a:ea typeface="Lato"/>
                  <a:cs typeface="Lato"/>
                </a:rPr>
                <a:t>776848</a:t>
              </a:r>
              <a:endParaRPr lang="nl-NL" sz="1100">
                <a:solidFill>
                  <a:schemeClr val="bg1"/>
                </a:solidFill>
                <a:latin typeface="Lato"/>
                <a:ea typeface="Lato"/>
                <a:cs typeface="Lato"/>
              </a:endParaRPr>
            </a:p>
          </p:txBody>
        </p:sp>
      </p:grpSp>
      <p:sp>
        <p:nvSpPr>
          <p:cNvPr id="22" name="TextBox 21">
            <a:extLst>
              <a:ext uri="{FF2B5EF4-FFF2-40B4-BE49-F238E27FC236}">
                <a16:creationId xmlns:a16="http://schemas.microsoft.com/office/drawing/2014/main" id="{62391ACD-5F2B-FF9E-1DA8-92B397C5C2B7}"/>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24</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4" name="TextBox 23">
            <a:extLst>
              <a:ext uri="{FF2B5EF4-FFF2-40B4-BE49-F238E27FC236}">
                <a16:creationId xmlns:a16="http://schemas.microsoft.com/office/drawing/2014/main" id="{13FBA7E8-6545-E6F6-0686-77543199F23A}"/>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err="1">
                <a:solidFill>
                  <a:schemeClr val="bg1"/>
                </a:solidFill>
                <a:latin typeface="Lato"/>
                <a:ea typeface="Lato"/>
                <a:cs typeface="Lato"/>
              </a:rPr>
              <a:t>GeoIKP</a:t>
            </a:r>
            <a:r>
              <a:rPr lang="en-GB" sz="3200" b="1" dirty="0">
                <a:solidFill>
                  <a:schemeClr val="bg1"/>
                </a:solidFill>
                <a:latin typeface="Lato"/>
                <a:ea typeface="Lato"/>
                <a:cs typeface="Lato"/>
              </a:rPr>
              <a:t> Virtual Tour: Interactive map</a:t>
            </a:r>
            <a:endParaRPr lang="en-GB" sz="32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28" name="Picture 27">
            <a:extLst>
              <a:ext uri="{FF2B5EF4-FFF2-40B4-BE49-F238E27FC236}">
                <a16:creationId xmlns:a16="http://schemas.microsoft.com/office/drawing/2014/main" id="{9505FE5C-117A-DC96-88AE-9D0CA5098FAF}"/>
              </a:ext>
            </a:extLst>
          </p:cNvPr>
          <p:cNvPicPr>
            <a:picLocks noChangeAspect="1"/>
          </p:cNvPicPr>
          <p:nvPr/>
        </p:nvPicPr>
        <p:blipFill>
          <a:blip r:embed="rId7"/>
          <a:stretch>
            <a:fillRect/>
          </a:stretch>
        </p:blipFill>
        <p:spPr>
          <a:xfrm>
            <a:off x="10715445" y="4021260"/>
            <a:ext cx="1120237" cy="226333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0" name="TextBox 29">
            <a:extLst>
              <a:ext uri="{FF2B5EF4-FFF2-40B4-BE49-F238E27FC236}">
                <a16:creationId xmlns:a16="http://schemas.microsoft.com/office/drawing/2014/main" id="{B79739DC-A659-0575-437F-F01A5E716B8B}"/>
              </a:ext>
            </a:extLst>
          </p:cNvPr>
          <p:cNvSpPr txBox="1"/>
          <p:nvPr/>
        </p:nvSpPr>
        <p:spPr>
          <a:xfrm>
            <a:off x="8050301" y="4833992"/>
            <a:ext cx="2472624" cy="323165"/>
          </a:xfrm>
          <a:prstGeom prst="rect">
            <a:avLst/>
          </a:prstGeom>
          <a:solidFill>
            <a:srgbClr val="FCDAC2"/>
          </a:solidFill>
          <a:ln>
            <a:solidFill>
              <a:srgbClr val="FF8400"/>
            </a:solidFill>
          </a:ln>
        </p:spPr>
        <p:txBody>
          <a:bodyPr wrap="square" lIns="91440" tIns="45720" rIns="91440" bIns="45720" rtlCol="0" anchor="t">
            <a:spAutoFit/>
          </a:bodyPr>
          <a:lstStyle/>
          <a:p>
            <a:r>
              <a:rPr lang="en-US" sz="1500">
                <a:latin typeface="Lato"/>
                <a:ea typeface="Lato"/>
                <a:cs typeface="Lato"/>
              </a:rPr>
              <a:t>Get info on a specific point</a:t>
            </a:r>
          </a:p>
        </p:txBody>
      </p:sp>
      <p:cxnSp>
        <p:nvCxnSpPr>
          <p:cNvPr id="32" name="Straight Connector 31">
            <a:extLst>
              <a:ext uri="{FF2B5EF4-FFF2-40B4-BE49-F238E27FC236}">
                <a16:creationId xmlns:a16="http://schemas.microsoft.com/office/drawing/2014/main" id="{E868AD8A-F8F7-1257-EE04-13CFBB576F24}"/>
              </a:ext>
            </a:extLst>
          </p:cNvPr>
          <p:cNvCxnSpPr>
            <a:cxnSpLocks/>
          </p:cNvCxnSpPr>
          <p:nvPr/>
        </p:nvCxnSpPr>
        <p:spPr>
          <a:xfrm flipV="1">
            <a:off x="10521434" y="5539595"/>
            <a:ext cx="989840" cy="316543"/>
          </a:xfrm>
          <a:prstGeom prst="line">
            <a:avLst/>
          </a:prstGeom>
          <a:ln w="28575">
            <a:solidFill>
              <a:srgbClr val="FF8400"/>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ECCDACFA-C1A1-4832-5B05-3762762709FD}"/>
              </a:ext>
            </a:extLst>
          </p:cNvPr>
          <p:cNvSpPr txBox="1"/>
          <p:nvPr/>
        </p:nvSpPr>
        <p:spPr>
          <a:xfrm>
            <a:off x="8733946" y="5516721"/>
            <a:ext cx="1788829" cy="553998"/>
          </a:xfrm>
          <a:prstGeom prst="rect">
            <a:avLst/>
          </a:prstGeom>
          <a:solidFill>
            <a:srgbClr val="FCDAC2"/>
          </a:solidFill>
          <a:ln>
            <a:solidFill>
              <a:srgbClr val="FF8400"/>
            </a:solidFill>
          </a:ln>
        </p:spPr>
        <p:txBody>
          <a:bodyPr wrap="square" lIns="91440" tIns="45720" rIns="91440" bIns="45720" rtlCol="0" anchor="t">
            <a:spAutoFit/>
          </a:bodyPr>
          <a:lstStyle/>
          <a:p>
            <a:r>
              <a:rPr lang="en-US" sz="1500">
                <a:latin typeface="Lato"/>
                <a:ea typeface="Lato"/>
                <a:cs typeface="Lato"/>
              </a:rPr>
              <a:t>View/download available datasets  </a:t>
            </a:r>
          </a:p>
        </p:txBody>
      </p:sp>
      <p:cxnSp>
        <p:nvCxnSpPr>
          <p:cNvPr id="35" name="Straight Connector 34">
            <a:extLst>
              <a:ext uri="{FF2B5EF4-FFF2-40B4-BE49-F238E27FC236}">
                <a16:creationId xmlns:a16="http://schemas.microsoft.com/office/drawing/2014/main" id="{51A984F7-8DE8-5F09-D0F2-641BFDD5912F}"/>
              </a:ext>
            </a:extLst>
          </p:cNvPr>
          <p:cNvCxnSpPr>
            <a:cxnSpLocks/>
          </p:cNvCxnSpPr>
          <p:nvPr/>
        </p:nvCxnSpPr>
        <p:spPr>
          <a:xfrm>
            <a:off x="10526689" y="5010054"/>
            <a:ext cx="979330" cy="130147"/>
          </a:xfrm>
          <a:prstGeom prst="line">
            <a:avLst/>
          </a:prstGeom>
          <a:ln w="28575">
            <a:solidFill>
              <a:srgbClr val="FF84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90332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5"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err="1">
                <a:solidFill>
                  <a:schemeClr val="bg1"/>
                </a:solidFill>
                <a:latin typeface="Lato"/>
                <a:ea typeface="Lato"/>
                <a:cs typeface="Lato"/>
              </a:rPr>
              <a:t>NbS</a:t>
            </a:r>
            <a:r>
              <a:rPr lang="en-GB" sz="3200" b="1" dirty="0">
                <a:solidFill>
                  <a:schemeClr val="bg1"/>
                </a:solidFill>
                <a:latin typeface="Lato"/>
                <a:ea typeface="Lato"/>
                <a:cs typeface="Lato"/>
              </a:rPr>
              <a:t> Toolkit</a:t>
            </a:r>
            <a:endParaRPr lang="en-GB" sz="32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4" name="TextBox 43">
            <a:extLst>
              <a:ext uri="{FF2B5EF4-FFF2-40B4-BE49-F238E27FC236}">
                <a16:creationId xmlns:a16="http://schemas.microsoft.com/office/drawing/2014/main" id="{0B8430D7-D3A9-2AED-915A-A7B8F84DFECD}"/>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25</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37" name="Online Media 36" title="Animation video GeoIKP platform - OPERANDUM project">
            <a:hlinkClick r:id="" action="ppaction://media"/>
            <a:extLst>
              <a:ext uri="{FF2B5EF4-FFF2-40B4-BE49-F238E27FC236}">
                <a16:creationId xmlns:a16="http://schemas.microsoft.com/office/drawing/2014/main" id="{96E72C84-291C-6221-51BE-8E9F955661B1}"/>
              </a:ext>
            </a:extLst>
          </p:cNvPr>
          <p:cNvPicPr>
            <a:picLocks noRot="1" noChangeAspect="1"/>
          </p:cNvPicPr>
          <p:nvPr>
            <a:videoFile r:link="rId1"/>
          </p:nvPr>
        </p:nvPicPr>
        <p:blipFill>
          <a:blip r:embed="rId6"/>
          <a:stretch>
            <a:fillRect/>
          </a:stretch>
        </p:blipFill>
        <p:spPr>
          <a:xfrm>
            <a:off x="478972" y="962479"/>
            <a:ext cx="11328400" cy="5353956"/>
          </a:xfrm>
          <a:prstGeom prst="rect">
            <a:avLst/>
          </a:prstGeom>
        </p:spPr>
      </p:pic>
    </p:spTree>
    <p:extLst>
      <p:ext uri="{BB962C8B-B14F-4D97-AF65-F5344CB8AC3E}">
        <p14:creationId xmlns:p14="http://schemas.microsoft.com/office/powerpoint/2010/main" val="9479871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4A1BD8D-C79D-5C9E-5100-86AE1514E5AC}"/>
              </a:ext>
            </a:extLst>
          </p:cNvPr>
          <p:cNvSpPr/>
          <p:nvPr/>
        </p:nvSpPr>
        <p:spPr>
          <a:xfrm>
            <a:off x="0" y="0"/>
            <a:ext cx="12192000" cy="6856413"/>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2" name="Picture 1" descr="Logo&#10;&#10;Description automatically generated">
            <a:extLst>
              <a:ext uri="{FF2B5EF4-FFF2-40B4-BE49-F238E27FC236}">
                <a16:creationId xmlns:a16="http://schemas.microsoft.com/office/drawing/2014/main" id="{DA2805A9-8AB4-6231-54B6-CE2F5AE338CC}"/>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3" name="TextBox 2">
            <a:extLst>
              <a:ext uri="{FF2B5EF4-FFF2-40B4-BE49-F238E27FC236}">
                <a16:creationId xmlns:a16="http://schemas.microsoft.com/office/drawing/2014/main" id="{0778E67B-58A0-DCF7-2F80-36CA5EDA0ECE}"/>
              </a:ext>
            </a:extLst>
          </p:cNvPr>
          <p:cNvSpPr txBox="1"/>
          <p:nvPr/>
        </p:nvSpPr>
        <p:spPr>
          <a:xfrm>
            <a:off x="194928" y="213813"/>
            <a:ext cx="11363419" cy="733727"/>
          </a:xfrm>
          <a:prstGeom prst="rect">
            <a:avLst/>
          </a:prstGeom>
          <a:noFill/>
        </p:spPr>
        <p:txBody>
          <a:bodyPr wrap="square" lIns="91440" tIns="45720" rIns="91440" bIns="45720" rtlCol="0" anchor="t">
            <a:spAutoFit/>
          </a:bodyPr>
          <a:lstStyle/>
          <a:p>
            <a:pPr>
              <a:lnSpc>
                <a:spcPct val="150000"/>
              </a:lnSpc>
            </a:pPr>
            <a:r>
              <a:rPr lang="en-US" sz="3200" b="1" dirty="0">
                <a:solidFill>
                  <a:schemeClr val="bg1"/>
                </a:solidFill>
                <a:latin typeface="Lato"/>
                <a:ea typeface="+mn-lt"/>
                <a:cs typeface="+mn-lt"/>
              </a:rPr>
              <a:t>Overview of the </a:t>
            </a:r>
            <a:r>
              <a:rPr lang="en-US" sz="3200" b="1" dirty="0" err="1">
                <a:solidFill>
                  <a:schemeClr val="bg1"/>
                </a:solidFill>
                <a:latin typeface="Lato"/>
                <a:ea typeface="+mn-lt"/>
                <a:cs typeface="+mn-lt"/>
              </a:rPr>
              <a:t>GeoIKP</a:t>
            </a:r>
            <a:endParaRPr lang="en-GB" sz="3200" b="1" dirty="0">
              <a:solidFill>
                <a:schemeClr val="bg1"/>
              </a:solidFill>
              <a:latin typeface="Lato"/>
              <a:ea typeface="Lato"/>
              <a:cs typeface="Lato"/>
            </a:endParaRPr>
          </a:p>
        </p:txBody>
      </p:sp>
      <p:pic>
        <p:nvPicPr>
          <p:cNvPr id="4" name="Picture 3">
            <a:extLst>
              <a:ext uri="{FF2B5EF4-FFF2-40B4-BE49-F238E27FC236}">
                <a16:creationId xmlns:a16="http://schemas.microsoft.com/office/drawing/2014/main" id="{AD52CB7B-EF21-90F7-4DBC-70E6A8D82C86}"/>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9938654" y="6352565"/>
            <a:ext cx="796359" cy="464738"/>
          </a:xfrm>
          <a:prstGeom prst="rect">
            <a:avLst/>
          </a:prstGeom>
          <a:noFill/>
        </p:spPr>
      </p:pic>
      <p:sp>
        <p:nvSpPr>
          <p:cNvPr id="7" name="TextBox 6">
            <a:extLst>
              <a:ext uri="{FF2B5EF4-FFF2-40B4-BE49-F238E27FC236}">
                <a16:creationId xmlns:a16="http://schemas.microsoft.com/office/drawing/2014/main" id="{46802F28-FA66-8C6A-31A2-1D16DE9D5DC1}"/>
              </a:ext>
            </a:extLst>
          </p:cNvPr>
          <p:cNvSpPr txBox="1"/>
          <p:nvPr/>
        </p:nvSpPr>
        <p:spPr>
          <a:xfrm>
            <a:off x="10762859" y="6380683"/>
            <a:ext cx="1316798" cy="430887"/>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6" name="TextBox 5">
            <a:extLst>
              <a:ext uri="{FF2B5EF4-FFF2-40B4-BE49-F238E27FC236}">
                <a16:creationId xmlns:a16="http://schemas.microsoft.com/office/drawing/2014/main" id="{0D07DFA2-4614-5FB7-388C-BB5D27D43B6F}"/>
              </a:ext>
            </a:extLst>
          </p:cNvPr>
          <p:cNvSpPr txBox="1"/>
          <p:nvPr/>
        </p:nvSpPr>
        <p:spPr>
          <a:xfrm>
            <a:off x="380426" y="1234763"/>
            <a:ext cx="11040832" cy="5093702"/>
          </a:xfrm>
          <a:prstGeom prst="rect">
            <a:avLst/>
          </a:prstGeom>
          <a:noFill/>
        </p:spPr>
        <p:txBody>
          <a:bodyPr wrap="square" lIns="91440" tIns="45720" rIns="91440" bIns="45720" rtlCol="0" anchor="t">
            <a:spAutoFit/>
          </a:bodyPr>
          <a:lstStyle/>
          <a:p>
            <a:pPr algn="just"/>
            <a:endParaRPr lang="en-US" sz="2000" b="1" dirty="0">
              <a:solidFill>
                <a:schemeClr val="bg1"/>
              </a:solidFill>
              <a:ea typeface="+mn-lt"/>
              <a:cs typeface="+mn-lt"/>
            </a:endParaRPr>
          </a:p>
          <a:p>
            <a:pPr marL="457200" indent="-457200">
              <a:buAutoNum type="arabicParenR"/>
            </a:pPr>
            <a:r>
              <a:rPr lang="en-GB" sz="2000" dirty="0">
                <a:solidFill>
                  <a:schemeClr val="bg1"/>
                </a:solidFill>
                <a:latin typeface="Lato"/>
                <a:ea typeface="Lato"/>
                <a:cs typeface="Lato"/>
              </a:rPr>
              <a:t>The </a:t>
            </a:r>
            <a:r>
              <a:rPr lang="en-GB" sz="2000" dirty="0" err="1">
                <a:solidFill>
                  <a:schemeClr val="bg1"/>
                </a:solidFill>
                <a:latin typeface="Lato"/>
                <a:ea typeface="Lato"/>
                <a:cs typeface="Lato"/>
              </a:rPr>
              <a:t>GeoIKP</a:t>
            </a:r>
            <a:r>
              <a:rPr lang="en-GB" sz="2000" dirty="0">
                <a:solidFill>
                  <a:schemeClr val="bg1"/>
                </a:solidFill>
                <a:latin typeface="Lato"/>
                <a:ea typeface="Lato"/>
                <a:cs typeface="Lato"/>
              </a:rPr>
              <a:t> is a knowledge and data hub for Nature-based Solutions. It has the following functionalities: </a:t>
            </a:r>
          </a:p>
          <a:p>
            <a:pPr marL="914400" lvl="1" indent="-457200">
              <a:buFont typeface="Arial" panose="020B0604020202020204" pitchFamily="34" charset="0"/>
              <a:buChar char="•"/>
            </a:pPr>
            <a:r>
              <a:rPr lang="en-US" sz="1700" b="1" dirty="0">
                <a:solidFill>
                  <a:schemeClr val="bg1"/>
                </a:solidFill>
                <a:latin typeface="Lato"/>
                <a:ea typeface="Lato"/>
                <a:cs typeface="Lato"/>
              </a:rPr>
              <a:t>Learn </a:t>
            </a:r>
            <a:r>
              <a:rPr lang="en-US" sz="1700" dirty="0">
                <a:solidFill>
                  <a:schemeClr val="bg1"/>
                </a:solidFill>
                <a:latin typeface="Lato"/>
                <a:ea typeface="Lato"/>
                <a:cs typeface="Lato"/>
              </a:rPr>
              <a:t>about the concept of </a:t>
            </a:r>
            <a:r>
              <a:rPr lang="en-US" sz="1700" dirty="0" err="1">
                <a:solidFill>
                  <a:schemeClr val="bg1"/>
                </a:solidFill>
                <a:latin typeface="Lato"/>
                <a:ea typeface="Lato"/>
                <a:cs typeface="Lato"/>
              </a:rPr>
              <a:t>NbS</a:t>
            </a:r>
            <a:r>
              <a:rPr lang="en-US" sz="1700" dirty="0">
                <a:solidFill>
                  <a:schemeClr val="bg1"/>
                </a:solidFill>
                <a:latin typeface="Lato"/>
                <a:ea typeface="Lato"/>
                <a:cs typeface="Lato"/>
              </a:rPr>
              <a:t>, the permitting paths and best practices leading to a successful </a:t>
            </a:r>
            <a:r>
              <a:rPr lang="en-US" sz="1700" dirty="0" err="1">
                <a:solidFill>
                  <a:schemeClr val="bg1"/>
                </a:solidFill>
                <a:latin typeface="Lato"/>
                <a:ea typeface="Lato"/>
                <a:cs typeface="Lato"/>
              </a:rPr>
              <a:t>NbS</a:t>
            </a:r>
            <a:r>
              <a:rPr lang="en-US" sz="1700" dirty="0">
                <a:solidFill>
                  <a:schemeClr val="bg1"/>
                </a:solidFill>
                <a:latin typeface="Lato"/>
                <a:ea typeface="Lato"/>
                <a:cs typeface="Lato"/>
              </a:rPr>
              <a:t> project, and how co-creation can be integrated in the </a:t>
            </a:r>
            <a:r>
              <a:rPr lang="en-US" sz="1700" dirty="0" err="1">
                <a:solidFill>
                  <a:schemeClr val="bg1"/>
                </a:solidFill>
                <a:latin typeface="Lato"/>
                <a:ea typeface="Lato"/>
                <a:cs typeface="Lato"/>
              </a:rPr>
              <a:t>NbS</a:t>
            </a:r>
            <a:r>
              <a:rPr lang="en-US" sz="1700" dirty="0">
                <a:solidFill>
                  <a:schemeClr val="bg1"/>
                </a:solidFill>
                <a:latin typeface="Lato"/>
                <a:ea typeface="Lato"/>
                <a:cs typeface="Lato"/>
              </a:rPr>
              <a:t> life cycle.​</a:t>
            </a:r>
          </a:p>
          <a:p>
            <a:pPr marL="914400" lvl="1" indent="-457200">
              <a:buFont typeface="Arial" panose="020B0604020202020204" pitchFamily="34" charset="0"/>
              <a:buChar char="•"/>
            </a:pPr>
            <a:r>
              <a:rPr lang="en-GB" sz="1700" b="1" dirty="0">
                <a:solidFill>
                  <a:schemeClr val="bg1"/>
                </a:solidFill>
                <a:latin typeface="Lato"/>
                <a:ea typeface="Lato"/>
                <a:cs typeface="Lato"/>
              </a:rPr>
              <a:t>Get inspired </a:t>
            </a:r>
            <a:r>
              <a:rPr lang="en-GB" sz="1700" dirty="0">
                <a:solidFill>
                  <a:schemeClr val="bg1"/>
                </a:solidFill>
                <a:latin typeface="Lato"/>
                <a:ea typeface="Lato"/>
                <a:cs typeface="Lato"/>
              </a:rPr>
              <a:t>by exploring the interactive story-maps of the OPERANDUM OALs and by reading citizens’ stories shared by the </a:t>
            </a:r>
            <a:r>
              <a:rPr lang="en-GB" sz="1700" dirty="0" err="1">
                <a:solidFill>
                  <a:schemeClr val="bg1"/>
                </a:solidFill>
                <a:latin typeface="Lato"/>
                <a:ea typeface="Lato"/>
                <a:cs typeface="Lato"/>
              </a:rPr>
              <a:t>GeoIKP</a:t>
            </a:r>
            <a:r>
              <a:rPr lang="en-GB" sz="1700" dirty="0">
                <a:solidFill>
                  <a:schemeClr val="bg1"/>
                </a:solidFill>
                <a:latin typeface="Lato"/>
                <a:ea typeface="Lato"/>
                <a:cs typeface="Lato"/>
              </a:rPr>
              <a:t> community.​</a:t>
            </a:r>
          </a:p>
          <a:p>
            <a:pPr marL="914400" lvl="1" indent="-457200">
              <a:buFont typeface="Arial" panose="020B0604020202020204" pitchFamily="34" charset="0"/>
              <a:buChar char="•"/>
            </a:pPr>
            <a:r>
              <a:rPr lang="en-GB" sz="1700" b="1" dirty="0">
                <a:solidFill>
                  <a:schemeClr val="bg1"/>
                </a:solidFill>
                <a:latin typeface="Lato"/>
                <a:ea typeface="Lato"/>
                <a:cs typeface="Lato"/>
              </a:rPr>
              <a:t>Discover</a:t>
            </a:r>
            <a:r>
              <a:rPr lang="en-GB" sz="1700" dirty="0">
                <a:solidFill>
                  <a:schemeClr val="bg1"/>
                </a:solidFill>
                <a:latin typeface="Lato"/>
                <a:ea typeface="Lato"/>
                <a:cs typeface="Lato"/>
              </a:rPr>
              <a:t> how </a:t>
            </a:r>
            <a:r>
              <a:rPr lang="en-GB" sz="1700" dirty="0" err="1">
                <a:solidFill>
                  <a:schemeClr val="bg1"/>
                </a:solidFill>
                <a:latin typeface="Lato"/>
                <a:ea typeface="Lato"/>
                <a:cs typeface="Lato"/>
              </a:rPr>
              <a:t>NbS</a:t>
            </a:r>
            <a:r>
              <a:rPr lang="en-GB" sz="1700" dirty="0">
                <a:solidFill>
                  <a:schemeClr val="bg1"/>
                </a:solidFill>
                <a:latin typeface="Lato"/>
                <a:ea typeface="Lato"/>
                <a:cs typeface="Lato"/>
              </a:rPr>
              <a:t> have been employed around the globe, search for relevant legislation and ​find partners &amp; funding.​</a:t>
            </a:r>
          </a:p>
          <a:p>
            <a:pPr marL="914400" lvl="1" indent="-457200">
              <a:buFont typeface="Arial" panose="020B0604020202020204" pitchFamily="34" charset="0"/>
              <a:buChar char="•"/>
            </a:pPr>
            <a:r>
              <a:rPr lang="en-GB" sz="1700" b="1" dirty="0">
                <a:solidFill>
                  <a:schemeClr val="bg1"/>
                </a:solidFill>
                <a:latin typeface="Lato"/>
                <a:ea typeface="Lato"/>
                <a:cs typeface="Lato"/>
              </a:rPr>
              <a:t>Analyse </a:t>
            </a:r>
            <a:r>
              <a:rPr lang="en-GB" sz="1700" dirty="0">
                <a:solidFill>
                  <a:schemeClr val="bg1"/>
                </a:solidFill>
                <a:latin typeface="Lato"/>
                <a:ea typeface="Lato"/>
                <a:cs typeface="Lato"/>
              </a:rPr>
              <a:t>the area of an </a:t>
            </a:r>
            <a:r>
              <a:rPr lang="en-GB" sz="1700" dirty="0" err="1">
                <a:solidFill>
                  <a:schemeClr val="bg1"/>
                </a:solidFill>
                <a:latin typeface="Lato"/>
                <a:ea typeface="Lato"/>
                <a:cs typeface="Lato"/>
              </a:rPr>
              <a:t>NbS</a:t>
            </a:r>
            <a:r>
              <a:rPr lang="en-GB" sz="1700" dirty="0">
                <a:solidFill>
                  <a:schemeClr val="bg1"/>
                </a:solidFill>
                <a:latin typeface="Lato"/>
                <a:ea typeface="Lato"/>
                <a:cs typeface="Lato"/>
              </a:rPr>
              <a:t> project with data, maps and statistics on several thematic areas (risk, climate, land cover, etc.). ​</a:t>
            </a:r>
          </a:p>
          <a:p>
            <a:pPr marL="914400" lvl="1" indent="-457200">
              <a:buFont typeface="Arial" panose="020B0604020202020204" pitchFamily="34" charset="0"/>
              <a:buChar char="•"/>
            </a:pPr>
            <a:r>
              <a:rPr lang="en-GB" sz="1700" b="1" dirty="0">
                <a:solidFill>
                  <a:schemeClr val="bg1"/>
                </a:solidFill>
                <a:latin typeface="Lato"/>
                <a:ea typeface="Lato"/>
                <a:cs typeface="Lato"/>
              </a:rPr>
              <a:t>Select</a:t>
            </a:r>
            <a:r>
              <a:rPr lang="en-GB" sz="1700" dirty="0">
                <a:solidFill>
                  <a:schemeClr val="bg1"/>
                </a:solidFill>
                <a:latin typeface="Lato"/>
                <a:ea typeface="Lato"/>
                <a:cs typeface="Lato"/>
              </a:rPr>
              <a:t> the optimal </a:t>
            </a:r>
            <a:r>
              <a:rPr lang="en-GB" sz="1700" dirty="0" err="1">
                <a:solidFill>
                  <a:schemeClr val="bg1"/>
                </a:solidFill>
                <a:latin typeface="Lato"/>
                <a:ea typeface="Lato"/>
                <a:cs typeface="Lato"/>
              </a:rPr>
              <a:t>NbS</a:t>
            </a:r>
            <a:r>
              <a:rPr lang="en-GB" sz="1700" dirty="0">
                <a:solidFill>
                  <a:schemeClr val="bg1"/>
                </a:solidFill>
                <a:latin typeface="Lato"/>
                <a:ea typeface="Lato"/>
                <a:cs typeface="Lato"/>
              </a:rPr>
              <a:t> for your area​ (interactive pre-assessment tool)​</a:t>
            </a:r>
          </a:p>
          <a:p>
            <a:pPr marL="457200" indent="-457200">
              <a:buAutoNum type="arabicParenR"/>
            </a:pPr>
            <a:endParaRPr lang="en-GB" sz="2000" dirty="0">
              <a:solidFill>
                <a:schemeClr val="bg1"/>
              </a:solidFill>
              <a:latin typeface="Lato"/>
              <a:ea typeface="Lato"/>
              <a:cs typeface="Lato"/>
            </a:endParaRPr>
          </a:p>
          <a:p>
            <a:pPr marL="457200" indent="-457200">
              <a:buAutoNum type="arabicParenR"/>
            </a:pPr>
            <a:endParaRPr lang="en-GB" sz="2000" dirty="0">
              <a:solidFill>
                <a:schemeClr val="bg1"/>
              </a:solidFill>
              <a:latin typeface="Lato"/>
              <a:ea typeface="Lato"/>
              <a:cs typeface="Lato"/>
            </a:endParaRPr>
          </a:p>
          <a:p>
            <a:pPr marL="457200" indent="-457200">
              <a:buAutoNum type="arabicParenR"/>
            </a:pPr>
            <a:r>
              <a:rPr lang="en-GB" sz="2000" dirty="0">
                <a:solidFill>
                  <a:schemeClr val="bg1"/>
                </a:solidFill>
                <a:latin typeface="Lato"/>
                <a:ea typeface="Lato"/>
                <a:cs typeface="Lato"/>
              </a:rPr>
              <a:t>The platform is partly building on crowdsourcing which enables every user to contribute to the platform.</a:t>
            </a:r>
            <a:endParaRPr lang="en-GB" sz="20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D101CD20-C09A-4F1D-093A-58DC0A3D64DD}"/>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26</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5" name="TextBox 4">
            <a:extLst>
              <a:ext uri="{FF2B5EF4-FFF2-40B4-BE49-F238E27FC236}">
                <a16:creationId xmlns:a16="http://schemas.microsoft.com/office/drawing/2014/main" id="{2C2D6F28-B2A3-5F61-101B-43B073D0C5E3}"/>
              </a:ext>
            </a:extLst>
          </p:cNvPr>
          <p:cNvSpPr txBox="1"/>
          <p:nvPr/>
        </p:nvSpPr>
        <p:spPr>
          <a:xfrm>
            <a:off x="4108363" y="6380683"/>
            <a:ext cx="4143439" cy="1015663"/>
          </a:xfrm>
          <a:prstGeom prst="rect">
            <a:avLst/>
          </a:prstGeom>
          <a:noFill/>
        </p:spPr>
        <p:txBody>
          <a:bodyPr wrap="square" lIns="91440" tIns="45720" rIns="91440" bIns="45720" rtlCol="0" anchor="t">
            <a:spAutoFit/>
          </a:bodyPr>
          <a:lstStyle/>
          <a:p>
            <a:r>
              <a:rPr lang="en-GB" sz="1500" dirty="0">
                <a:solidFill>
                  <a:schemeClr val="bg1"/>
                </a:solidFill>
                <a:latin typeface="Lato"/>
                <a:ea typeface="Lato"/>
                <a:cs typeface="Lato"/>
              </a:rPr>
              <a:t>Next up</a:t>
            </a:r>
            <a:r>
              <a:rPr lang="en-GB" sz="1500" i="1" dirty="0">
                <a:solidFill>
                  <a:schemeClr val="bg1"/>
                </a:solidFill>
                <a:latin typeface="Lato"/>
                <a:ea typeface="Lato"/>
                <a:cs typeface="Lato"/>
              </a:rPr>
              <a:t>: </a:t>
            </a:r>
            <a:r>
              <a:rPr lang="de-DE" sz="1500" i="1" dirty="0" err="1">
                <a:solidFill>
                  <a:schemeClr val="bg1"/>
                </a:solidFill>
                <a:ea typeface="+mn-lt"/>
                <a:cs typeface="+mn-lt"/>
              </a:rPr>
              <a:t>GeoIKP</a:t>
            </a:r>
            <a:r>
              <a:rPr lang="de-DE" sz="1500" i="1" dirty="0">
                <a:solidFill>
                  <a:schemeClr val="bg1"/>
                </a:solidFill>
                <a:ea typeface="+mn-lt"/>
                <a:cs typeface="+mn-lt"/>
              </a:rPr>
              <a:t> </a:t>
            </a:r>
            <a:r>
              <a:rPr lang="de-DE" sz="1500" i="1" dirty="0" err="1">
                <a:solidFill>
                  <a:schemeClr val="bg1"/>
                </a:solidFill>
                <a:ea typeface="+mn-lt"/>
                <a:cs typeface="+mn-lt"/>
              </a:rPr>
              <a:t>case</a:t>
            </a:r>
            <a:r>
              <a:rPr lang="de-DE" sz="1500" i="1" dirty="0">
                <a:solidFill>
                  <a:schemeClr val="bg1"/>
                </a:solidFill>
                <a:ea typeface="+mn-lt"/>
                <a:cs typeface="+mn-lt"/>
              </a:rPr>
              <a:t> </a:t>
            </a:r>
            <a:r>
              <a:rPr lang="de-DE" sz="1500" i="1" dirty="0" err="1">
                <a:solidFill>
                  <a:schemeClr val="bg1"/>
                </a:solidFill>
                <a:ea typeface="+mn-lt"/>
                <a:cs typeface="+mn-lt"/>
              </a:rPr>
              <a:t>studies</a:t>
            </a:r>
            <a:endParaRPr lang="en-GB" sz="1500" i="1" dirty="0">
              <a:solidFill>
                <a:schemeClr val="bg1"/>
              </a:solidFill>
              <a:latin typeface="Lato"/>
              <a:ea typeface="Lato"/>
              <a:cs typeface="Lato"/>
            </a:endParaRPr>
          </a:p>
          <a:p>
            <a:endParaRPr lang="en-GB" sz="1500" i="1" dirty="0">
              <a:solidFill>
                <a:schemeClr val="bg1"/>
              </a:solidFill>
              <a:latin typeface="Lato"/>
              <a:ea typeface="Lato"/>
              <a:cs typeface="Lato"/>
            </a:endParaRPr>
          </a:p>
          <a:p>
            <a:endParaRPr lang="en-GB" sz="1500" i="1" dirty="0">
              <a:solidFill>
                <a:schemeClr val="bg1"/>
              </a:solidFill>
              <a:latin typeface="Lato"/>
              <a:ea typeface="Lato"/>
              <a:cs typeface="Lato"/>
            </a:endParaRPr>
          </a:p>
          <a:p>
            <a:endParaRPr lang="en-GB" sz="1500" i="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483961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1AFB064-1C6B-F34F-BBD8-CC112AAF090B}"/>
              </a:ext>
            </a:extLst>
          </p:cNvPr>
          <p:cNvSpPr>
            <a:spLocks noGrp="1"/>
          </p:cNvSpPr>
          <p:nvPr>
            <p:ph idx="1"/>
          </p:nvPr>
        </p:nvSpPr>
        <p:spPr>
          <a:xfrm>
            <a:off x="265581" y="1273922"/>
            <a:ext cx="8372193" cy="4351338"/>
          </a:xfrm>
        </p:spPr>
        <p:txBody>
          <a:bodyPr vert="horz" lIns="68580" tIns="34290" rIns="68580" bIns="34290" rtlCol="0" anchor="t">
            <a:noAutofit/>
          </a:bodyPr>
          <a:lstStyle/>
          <a:p>
            <a:pPr marL="342900" indent="-342900">
              <a:buClr>
                <a:srgbClr val="00A7E2"/>
              </a:buClr>
              <a:buFont typeface="+mj-lt"/>
              <a:buAutoNum type="arabicPeriod"/>
            </a:pPr>
            <a:endParaRPr lang="en-US" sz="1800" dirty="0">
              <a:latin typeface="Lato" panose="020F0502020204030203" pitchFamily="34" charset="0"/>
              <a:ea typeface="Lato" panose="020F0502020204030203" pitchFamily="34" charset="0"/>
              <a:cs typeface="Lato" panose="020F0502020204030203" pitchFamily="34" charset="0"/>
            </a:endParaRPr>
          </a:p>
          <a:p>
            <a:pPr marL="914400" lvl="1" indent="-457200">
              <a:buClr>
                <a:srgbClr val="00A7E2"/>
              </a:buClr>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Explore the hazard and local characteristics (e.g., demography, green areas)</a:t>
            </a:r>
            <a:r>
              <a:rPr lang="en-US" sz="1800" dirty="0">
                <a:solidFill>
                  <a:srgbClr val="000000"/>
                </a:solidFill>
                <a:latin typeface="Lato" panose="020F0502020204030203" pitchFamily="34" charset="0"/>
                <a:ea typeface="Lato" panose="020F0502020204030203" pitchFamily="34" charset="0"/>
                <a:cs typeface="Lato" panose="020F0502020204030203" pitchFamily="34" charset="0"/>
              </a:rPr>
              <a:t> in the </a:t>
            </a:r>
            <a:r>
              <a:rPr lang="en-US" sz="1800" i="1" dirty="0">
                <a:solidFill>
                  <a:srgbClr val="000000"/>
                </a:solidFill>
                <a:latin typeface="Lato" panose="020F0502020204030203" pitchFamily="34" charset="0"/>
                <a:ea typeface="Lato" panose="020F0502020204030203" pitchFamily="34" charset="0"/>
                <a:cs typeface="Lato" panose="020F0502020204030203" pitchFamily="34" charset="0"/>
              </a:rPr>
              <a:t>Interactive Map</a:t>
            </a:r>
          </a:p>
          <a:p>
            <a:pPr marL="914400" lvl="1" indent="-457200">
              <a:buClr>
                <a:srgbClr val="00A7E2"/>
              </a:buClr>
              <a:buFont typeface="+mj-lt"/>
              <a:buAutoNum type="arabicPeriod"/>
            </a:pPr>
            <a:endParaRPr lang="en-US" sz="1800" dirty="0">
              <a:solidFill>
                <a:srgbClr val="FF0000"/>
              </a:solidFill>
              <a:latin typeface="Lato" panose="020F0502020204030203" pitchFamily="34" charset="0"/>
              <a:ea typeface="Lato" panose="020F0502020204030203" pitchFamily="34" charset="0"/>
              <a:cs typeface="Lato" panose="020F0502020204030203" pitchFamily="34" charset="0"/>
            </a:endParaRPr>
          </a:p>
          <a:p>
            <a:pPr marL="914400" lvl="1" indent="-457200">
              <a:buClr>
                <a:srgbClr val="00A7E2"/>
              </a:buClr>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Use the </a:t>
            </a:r>
            <a:r>
              <a:rPr lang="en-US" sz="1800" i="1" dirty="0" err="1">
                <a:latin typeface="Lato" panose="020F0502020204030203" pitchFamily="34" charset="0"/>
                <a:ea typeface="Lato" panose="020F0502020204030203" pitchFamily="34" charset="0"/>
                <a:cs typeface="Lato" panose="020F0502020204030203" pitchFamily="34" charset="0"/>
              </a:rPr>
              <a:t>NbS</a:t>
            </a:r>
            <a:r>
              <a:rPr lang="en-US" sz="1800" i="1" dirty="0">
                <a:latin typeface="Lato" panose="020F0502020204030203" pitchFamily="34" charset="0"/>
                <a:ea typeface="Lato" panose="020F0502020204030203" pitchFamily="34" charset="0"/>
                <a:cs typeface="Lato" panose="020F0502020204030203" pitchFamily="34" charset="0"/>
              </a:rPr>
              <a:t> Toolkit </a:t>
            </a:r>
            <a:r>
              <a:rPr lang="en-US" sz="1800" dirty="0">
                <a:latin typeface="Lato" panose="020F0502020204030203" pitchFamily="34" charset="0"/>
                <a:ea typeface="Lato" panose="020F0502020204030203" pitchFamily="34" charset="0"/>
                <a:cs typeface="Lato" panose="020F0502020204030203" pitchFamily="34" charset="0"/>
              </a:rPr>
              <a:t>to identify potential solutions for your area of interest</a:t>
            </a:r>
          </a:p>
          <a:p>
            <a:pPr marL="914400" lvl="1" indent="-457200">
              <a:buClr>
                <a:srgbClr val="00A7E2"/>
              </a:buClr>
              <a:buFont typeface="+mj-lt"/>
              <a:buAutoNum type="arabicPeriod"/>
            </a:pPr>
            <a:endParaRPr lang="en-US" sz="1800" dirty="0">
              <a:latin typeface="Lato" panose="020F0502020204030203" pitchFamily="34" charset="0"/>
              <a:ea typeface="Lato" panose="020F0502020204030203" pitchFamily="34" charset="0"/>
              <a:cs typeface="Lato" panose="020F0502020204030203" pitchFamily="34" charset="0"/>
            </a:endParaRPr>
          </a:p>
          <a:p>
            <a:pPr marL="914400" lvl="1" indent="-457200">
              <a:buClr>
                <a:srgbClr val="00A7E2"/>
              </a:buClr>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Explore and preselect several case studies from the </a:t>
            </a:r>
            <a:r>
              <a:rPr lang="en-US" sz="1800" i="1" dirty="0" err="1">
                <a:latin typeface="Lato" panose="020F0502020204030203" pitchFamily="34" charset="0"/>
                <a:ea typeface="Lato" panose="020F0502020204030203" pitchFamily="34" charset="0"/>
                <a:cs typeface="Lato" panose="020F0502020204030203" pitchFamily="34" charset="0"/>
              </a:rPr>
              <a:t>NbS</a:t>
            </a:r>
            <a:r>
              <a:rPr lang="en-US" sz="1800" i="1" dirty="0">
                <a:latin typeface="Lato" panose="020F0502020204030203" pitchFamily="34" charset="0"/>
                <a:ea typeface="Lato" panose="020F0502020204030203" pitchFamily="34" charset="0"/>
                <a:cs typeface="Lato" panose="020F0502020204030203" pitchFamily="34" charset="0"/>
              </a:rPr>
              <a:t> Catalogue</a:t>
            </a:r>
          </a:p>
          <a:p>
            <a:pPr marL="914400" lvl="1" indent="-457200">
              <a:buClr>
                <a:srgbClr val="00A7E2"/>
              </a:buClr>
              <a:buFont typeface="+mj-lt"/>
              <a:buAutoNum type="arabicPeriod"/>
            </a:pPr>
            <a:endParaRPr lang="en-US" sz="1800" i="1" dirty="0">
              <a:latin typeface="Lato" panose="020F0502020204030203" pitchFamily="34" charset="0"/>
              <a:ea typeface="Lato" panose="020F0502020204030203" pitchFamily="34" charset="0"/>
              <a:cs typeface="Lato" panose="020F0502020204030203" pitchFamily="34" charset="0"/>
            </a:endParaRPr>
          </a:p>
          <a:p>
            <a:pPr marL="914400" lvl="1" indent="-457200">
              <a:buClr>
                <a:srgbClr val="00A7E2"/>
              </a:buClr>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Prioritize one Nature-based Solution (</a:t>
            </a:r>
            <a:r>
              <a:rPr lang="en-US" sz="1800" i="1" dirty="0" err="1">
                <a:latin typeface="Lato" panose="020F0502020204030203" pitchFamily="34" charset="0"/>
                <a:ea typeface="Lato" panose="020F0502020204030203" pitchFamily="34" charset="0"/>
                <a:cs typeface="Lato" panose="020F0502020204030203" pitchFamily="34" charset="0"/>
              </a:rPr>
              <a:t>NbS</a:t>
            </a:r>
            <a:r>
              <a:rPr lang="en-US" sz="1800" i="1" dirty="0">
                <a:latin typeface="Lato" panose="020F0502020204030203" pitchFamily="34" charset="0"/>
                <a:ea typeface="Lato" panose="020F0502020204030203" pitchFamily="34" charset="0"/>
                <a:cs typeface="Lato" panose="020F0502020204030203" pitchFamily="34" charset="0"/>
              </a:rPr>
              <a:t> Catalogue – compare</a:t>
            </a:r>
            <a:r>
              <a:rPr lang="en-US" sz="1800" dirty="0">
                <a:latin typeface="Lato" panose="020F0502020204030203" pitchFamily="34" charset="0"/>
                <a:ea typeface="Lato" panose="020F0502020204030203" pitchFamily="34" charset="0"/>
                <a:cs typeface="Lato" panose="020F0502020204030203" pitchFamily="34" charset="0"/>
              </a:rPr>
              <a:t>)</a:t>
            </a:r>
          </a:p>
          <a:p>
            <a:pPr marL="914400" lvl="1" indent="-457200">
              <a:buClr>
                <a:srgbClr val="00A7E2"/>
              </a:buClr>
              <a:buFont typeface="+mj-lt"/>
              <a:buAutoNum type="arabicPeriod"/>
            </a:pPr>
            <a:endParaRPr lang="en-US" sz="1800" dirty="0">
              <a:latin typeface="Lato" panose="020F0502020204030203" pitchFamily="34" charset="0"/>
              <a:ea typeface="Lato" panose="020F0502020204030203" pitchFamily="34" charset="0"/>
              <a:cs typeface="Lato" panose="020F0502020204030203" pitchFamily="34" charset="0"/>
            </a:endParaRPr>
          </a:p>
          <a:p>
            <a:pPr marL="914400" lvl="1" indent="-457200">
              <a:buClr>
                <a:srgbClr val="00A7E2"/>
              </a:buClr>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Identify potential regulating policies for the </a:t>
            </a:r>
            <a:r>
              <a:rPr lang="en-US" sz="1800" dirty="0" err="1">
                <a:latin typeface="Lato" panose="020F0502020204030203" pitchFamily="34" charset="0"/>
                <a:ea typeface="Lato" panose="020F0502020204030203" pitchFamily="34" charset="0"/>
                <a:cs typeface="Lato" panose="020F0502020204030203" pitchFamily="34" charset="0"/>
              </a:rPr>
              <a:t>NbS</a:t>
            </a:r>
            <a:r>
              <a:rPr lang="en-US" sz="1800" dirty="0">
                <a:latin typeface="Lato" panose="020F0502020204030203" pitchFamily="34" charset="0"/>
                <a:ea typeface="Lato" panose="020F0502020204030203" pitchFamily="34" charset="0"/>
                <a:cs typeface="Lato" panose="020F0502020204030203" pitchFamily="34" charset="0"/>
              </a:rPr>
              <a:t> (Policy</a:t>
            </a:r>
            <a:r>
              <a:rPr lang="en-US" sz="1800" i="1" dirty="0">
                <a:latin typeface="Lato" panose="020F0502020204030203" pitchFamily="34" charset="0"/>
                <a:ea typeface="Lato" panose="020F0502020204030203" pitchFamily="34" charset="0"/>
                <a:cs typeface="Lato" panose="020F0502020204030203" pitchFamily="34" charset="0"/>
              </a:rPr>
              <a:t> Catalogue</a:t>
            </a:r>
            <a:r>
              <a:rPr lang="en-US" sz="1800" dirty="0">
                <a:latin typeface="Lato" panose="020F0502020204030203" pitchFamily="34" charset="0"/>
                <a:ea typeface="Lato" panose="020F0502020204030203" pitchFamily="34" charset="0"/>
                <a:cs typeface="Lato" panose="020F0502020204030203" pitchFamily="34" charset="0"/>
              </a:rPr>
              <a:t> &amp; </a:t>
            </a:r>
            <a:r>
              <a:rPr lang="en-US" sz="1800" i="1" dirty="0">
                <a:latin typeface="Lato" panose="020F0502020204030203" pitchFamily="34" charset="0"/>
                <a:ea typeface="Lato" panose="020F0502020204030203" pitchFamily="34" charset="0"/>
                <a:cs typeface="Lato" panose="020F0502020204030203" pitchFamily="34" charset="0"/>
              </a:rPr>
              <a:t>Permitting Paths</a:t>
            </a:r>
            <a:r>
              <a:rPr lang="en-US" sz="1800" dirty="0">
                <a:latin typeface="Lato" panose="020F0502020204030203" pitchFamily="34" charset="0"/>
                <a:ea typeface="Lato" panose="020F0502020204030203" pitchFamily="34" charset="0"/>
                <a:cs typeface="Lato" panose="020F0502020204030203" pitchFamily="34" charset="0"/>
              </a:rPr>
              <a:t>)</a:t>
            </a:r>
          </a:p>
          <a:p>
            <a:pPr marL="914400" lvl="1" indent="-457200">
              <a:buClr>
                <a:srgbClr val="00A7E2"/>
              </a:buClr>
              <a:buFont typeface="+mj-lt"/>
              <a:buAutoNum type="arabicPeriod"/>
            </a:pPr>
            <a:endParaRPr lang="en-US" sz="1800" i="1" dirty="0">
              <a:latin typeface="Lato" panose="020F0502020204030203" pitchFamily="34" charset="0"/>
              <a:ea typeface="Lato" panose="020F0502020204030203" pitchFamily="34" charset="0"/>
              <a:cs typeface="Lato" panose="020F0502020204030203" pitchFamily="34" charset="0"/>
            </a:endParaRPr>
          </a:p>
          <a:p>
            <a:pPr marL="914400" lvl="1" indent="-457200">
              <a:buClr>
                <a:srgbClr val="00A7E2"/>
              </a:buClr>
              <a:buFont typeface="+mj-lt"/>
              <a:buAutoNum type="arabicPeriod"/>
            </a:pPr>
            <a:r>
              <a:rPr lang="en-US" sz="1800" dirty="0">
                <a:latin typeface="Lato" panose="020F0502020204030203" pitchFamily="34" charset="0"/>
                <a:ea typeface="Lato" panose="020F0502020204030203" pitchFamily="34" charset="0"/>
                <a:cs typeface="Lato" panose="020F0502020204030203" pitchFamily="34" charset="0"/>
              </a:rPr>
              <a:t>Plan the co-creation with the general public (Co-creation Pathway &amp; OPERANDUM Best Practice)</a:t>
            </a:r>
          </a:p>
          <a:p>
            <a:pPr lvl="1"/>
            <a:endParaRPr lang="en-US" sz="1800" dirty="0">
              <a:latin typeface="Lato" panose="020F0502020204030203" pitchFamily="34" charset="0"/>
              <a:ea typeface="Lato" panose="020F0502020204030203" pitchFamily="34" charset="0"/>
              <a:cs typeface="Lato" panose="020F0502020204030203" pitchFamily="34" charset="0"/>
            </a:endParaRPr>
          </a:p>
          <a:p>
            <a:pPr lvl="1"/>
            <a:endParaRPr lang="en-US" sz="1800" dirty="0">
              <a:latin typeface="Lato" panose="020F0502020204030203" pitchFamily="34" charset="0"/>
              <a:ea typeface="Lato" panose="020F0502020204030203" pitchFamily="34" charset="0"/>
              <a:cs typeface="Lato" panose="020F0502020204030203" pitchFamily="34" charset="0"/>
            </a:endParaRPr>
          </a:p>
        </p:txBody>
      </p:sp>
      <p:sp>
        <p:nvSpPr>
          <p:cNvPr id="5" name="Rectangle 3">
            <a:extLst>
              <a:ext uri="{FF2B5EF4-FFF2-40B4-BE49-F238E27FC236}">
                <a16:creationId xmlns:a16="http://schemas.microsoft.com/office/drawing/2014/main" id="{400EE410-0F23-F783-6791-64B56A6B5CD8}"/>
              </a:ext>
            </a:extLst>
          </p:cNvPr>
          <p:cNvSpPr txBox="1">
            <a:spLocks noChangeArrowheads="1"/>
          </p:cNvSpPr>
          <p:nvPr/>
        </p:nvSpPr>
        <p:spPr bwMode="auto">
          <a:xfrm>
            <a:off x="2801198" y="70338"/>
            <a:ext cx="7353613" cy="1008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40" tIns="45720" rIns="91440" bIns="45720" anchor="t">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spcBef>
                <a:spcPts val="0"/>
              </a:spcBef>
              <a:buNone/>
              <a:defRPr/>
            </a:pPr>
            <a:r>
              <a:rPr lang="en-GB" altLang="it-IT" sz="2800" b="1">
                <a:solidFill>
                  <a:srgbClr val="34C4F2"/>
                </a:solidFill>
                <a:latin typeface="Arial"/>
                <a:cs typeface="Arial"/>
              </a:rPr>
              <a:t>Use Case – Assess and Replicate</a:t>
            </a:r>
            <a:endParaRPr kumimoji="0" lang="en-GB" altLang="it-IT" sz="2800" b="1" i="0" u="none" strike="noStrike" kern="1200" cap="none" spc="0" normalizeH="0" baseline="0" noProof="0">
              <a:ln>
                <a:noFill/>
              </a:ln>
              <a:solidFill>
                <a:srgbClr val="34C4F2"/>
              </a:solidFill>
              <a:effectLst/>
              <a:uLnTx/>
              <a:uFillTx/>
              <a:latin typeface="Arial" panose="020B0604020202020204" pitchFamily="34" charset="0"/>
              <a:ea typeface="+mn-ea"/>
              <a:cs typeface="Arial" panose="020B0604020202020204" pitchFamily="34" charset="0"/>
            </a:endParaRPr>
          </a:p>
        </p:txBody>
      </p:sp>
      <p:sp>
        <p:nvSpPr>
          <p:cNvPr id="6" name="Rectangle 5">
            <a:extLst>
              <a:ext uri="{FF2B5EF4-FFF2-40B4-BE49-F238E27FC236}">
                <a16:creationId xmlns:a16="http://schemas.microsoft.com/office/drawing/2014/main" id="{D929916F-5A93-E968-88CA-3EEAA6AFDF94}"/>
              </a:ext>
            </a:extLst>
          </p:cNvPr>
          <p:cNvSpPr/>
          <p:nvPr/>
        </p:nvSpPr>
        <p:spPr>
          <a:xfrm>
            <a:off x="-1210" y="6301922"/>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sp>
        <p:nvSpPr>
          <p:cNvPr id="8" name="Rectangle 7">
            <a:extLst>
              <a:ext uri="{FF2B5EF4-FFF2-40B4-BE49-F238E27FC236}">
                <a16:creationId xmlns:a16="http://schemas.microsoft.com/office/drawing/2014/main" id="{24ED4372-C4F8-D496-4C00-D2BE2B974420}"/>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pic>
        <p:nvPicPr>
          <p:cNvPr id="10" name="Picture 9" descr="Logo&#10;&#10;Description automatically generated">
            <a:extLst>
              <a:ext uri="{FF2B5EF4-FFF2-40B4-BE49-F238E27FC236}">
                <a16:creationId xmlns:a16="http://schemas.microsoft.com/office/drawing/2014/main" id="{C99400A6-BA59-A8BA-9523-C9B4AB007D9A}"/>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4" name="Group 13">
            <a:extLst>
              <a:ext uri="{FF2B5EF4-FFF2-40B4-BE49-F238E27FC236}">
                <a16:creationId xmlns:a16="http://schemas.microsoft.com/office/drawing/2014/main" id="{A0720D4B-6135-323B-9C5F-10B341C29FBD}"/>
              </a:ext>
            </a:extLst>
          </p:cNvPr>
          <p:cNvGrpSpPr/>
          <p:nvPr/>
        </p:nvGrpSpPr>
        <p:grpSpPr>
          <a:xfrm>
            <a:off x="9938654" y="6352565"/>
            <a:ext cx="2141003" cy="464738"/>
            <a:chOff x="266045" y="6130130"/>
            <a:chExt cx="2431435" cy="525217"/>
          </a:xfrm>
        </p:grpSpPr>
        <p:pic>
          <p:nvPicPr>
            <p:cNvPr id="12" name="Picture 11">
              <a:extLst>
                <a:ext uri="{FF2B5EF4-FFF2-40B4-BE49-F238E27FC236}">
                  <a16:creationId xmlns:a16="http://schemas.microsoft.com/office/drawing/2014/main" id="{F6A3AB96-7301-4B9A-AF61-3BAD2278BCEC}"/>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3" name="TextBox 12">
              <a:extLst>
                <a:ext uri="{FF2B5EF4-FFF2-40B4-BE49-F238E27FC236}">
                  <a16:creationId xmlns:a16="http://schemas.microsoft.com/office/drawing/2014/main" id="{CC32FBFF-12A1-237B-5D45-F16A30A14F2D}"/>
                </a:ext>
              </a:extLst>
            </p:cNvPr>
            <p:cNvSpPr txBox="1"/>
            <p:nvPr/>
          </p:nvSpPr>
          <p:spPr>
            <a:xfrm>
              <a:off x="1202055" y="6161907"/>
              <a:ext cx="1495425" cy="486961"/>
            </a:xfrm>
            <a:prstGeom prst="rect">
              <a:avLst/>
            </a:prstGeom>
            <a:noFill/>
          </p:spPr>
          <p:txBody>
            <a:bodyPr wrap="square" lIns="91440" tIns="45720" rIns="91440" bIns="45720" rtlCol="0" anchor="t">
              <a:spAutoFit/>
            </a:bodyPr>
            <a:lstStyle/>
            <a:p>
              <a:r>
                <a:rPr lang="en-US" sz="1100">
                  <a:solidFill>
                    <a:schemeClr val="bg1"/>
                  </a:solidFill>
                  <a:latin typeface="Lato"/>
                  <a:ea typeface="Lato"/>
                  <a:cs typeface="Lato"/>
                </a:rPr>
                <a:t>EU funded project</a:t>
              </a:r>
              <a:br>
                <a:rPr lang="en-US" sz="1100">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a:ea typeface="Lato"/>
                  <a:cs typeface="Lato"/>
                </a:rPr>
                <a:t>GA no. </a:t>
              </a:r>
              <a:r>
                <a:rPr lang="en-GB" sz="1100">
                  <a:solidFill>
                    <a:schemeClr val="bg1"/>
                  </a:solidFill>
                  <a:effectLst/>
                  <a:latin typeface="Lato"/>
                  <a:ea typeface="Lato"/>
                  <a:cs typeface="Lato"/>
                </a:rPr>
                <a:t>776848</a:t>
              </a:r>
              <a:endParaRPr lang="nl-NL" sz="1100">
                <a:solidFill>
                  <a:schemeClr val="bg1"/>
                </a:solidFill>
                <a:latin typeface="Lato"/>
                <a:ea typeface="Lato"/>
                <a:cs typeface="Lato"/>
              </a:endParaRPr>
            </a:p>
          </p:txBody>
        </p:sp>
      </p:grpSp>
      <p:sp>
        <p:nvSpPr>
          <p:cNvPr id="16" name="TextBox 15">
            <a:extLst>
              <a:ext uri="{FF2B5EF4-FFF2-40B4-BE49-F238E27FC236}">
                <a16:creationId xmlns:a16="http://schemas.microsoft.com/office/drawing/2014/main" id="{D35E0108-64FE-262F-BCFE-0942200FA863}"/>
              </a:ext>
            </a:extLst>
          </p:cNvPr>
          <p:cNvSpPr txBox="1"/>
          <p:nvPr/>
        </p:nvSpPr>
        <p:spPr>
          <a:xfrm>
            <a:off x="82667" y="194396"/>
            <a:ext cx="11363419" cy="1077218"/>
          </a:xfrm>
          <a:prstGeom prst="rect">
            <a:avLst/>
          </a:prstGeom>
          <a:noFill/>
        </p:spPr>
        <p:txBody>
          <a:bodyPr wrap="square" lIns="91440" tIns="45720" rIns="91440" bIns="45720" rtlCol="0" anchor="t">
            <a:spAutoFit/>
          </a:bodyPr>
          <a:lstStyle/>
          <a:p>
            <a:r>
              <a:rPr lang="en-GB" sz="3200" b="1" dirty="0">
                <a:solidFill>
                  <a:schemeClr val="bg1"/>
                </a:solidFill>
                <a:latin typeface="Lato" panose="020F0502020204030203" pitchFamily="34" charset="0"/>
                <a:ea typeface="Lato" panose="020F0502020204030203" pitchFamily="34" charset="0"/>
                <a:cs typeface="Lato" panose="020F0502020204030203" pitchFamily="34" charset="0"/>
              </a:rPr>
              <a:t>Example use case: steps to </a:t>
            </a:r>
            <a:r>
              <a:rPr lang="en-GB" sz="3200" b="1"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3200" b="1" dirty="0">
                <a:solidFill>
                  <a:schemeClr val="bg1"/>
                </a:solidFill>
                <a:latin typeface="Lato" panose="020F0502020204030203" pitchFamily="34" charset="0"/>
                <a:ea typeface="Lato" panose="020F0502020204030203" pitchFamily="34" charset="0"/>
                <a:cs typeface="Lato" panose="020F0502020204030203" pitchFamily="34" charset="0"/>
              </a:rPr>
              <a:t> co-creation</a:t>
            </a: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32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8" name="TextBox 17">
            <a:extLst>
              <a:ext uri="{FF2B5EF4-FFF2-40B4-BE49-F238E27FC236}">
                <a16:creationId xmlns:a16="http://schemas.microsoft.com/office/drawing/2014/main" id="{2DE06C1B-74A9-64F2-4C1C-04C5E70A4370}"/>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27</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2" name="Picture 1">
            <a:extLst>
              <a:ext uri="{FF2B5EF4-FFF2-40B4-BE49-F238E27FC236}">
                <a16:creationId xmlns:a16="http://schemas.microsoft.com/office/drawing/2014/main" id="{79CBBBAC-FF6E-9BC9-88C0-CDFF81895FFE}"/>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8637774" y="3077888"/>
            <a:ext cx="3288645" cy="1054782"/>
          </a:xfrm>
          <a:prstGeom prst="rect">
            <a:avLst/>
          </a:prstGeom>
        </p:spPr>
      </p:pic>
    </p:spTree>
    <p:extLst>
      <p:ext uri="{BB962C8B-B14F-4D97-AF65-F5344CB8AC3E}">
        <p14:creationId xmlns:p14="http://schemas.microsoft.com/office/powerpoint/2010/main" val="7299354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D86CE7B-9E35-C9B3-2F3A-12C0A7EEEB42}"/>
              </a:ext>
            </a:extLst>
          </p:cNvPr>
          <p:cNvSpPr txBox="1">
            <a:spLocks noChangeArrowheads="1"/>
          </p:cNvSpPr>
          <p:nvPr/>
        </p:nvSpPr>
        <p:spPr bwMode="auto">
          <a:xfrm>
            <a:off x="2750957" y="32383"/>
            <a:ext cx="7353613" cy="1008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40" tIns="45720" rIns="91440" bIns="45720" anchor="t">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spcBef>
                <a:spcPts val="0"/>
              </a:spcBef>
              <a:buNone/>
              <a:defRPr/>
            </a:pPr>
            <a:r>
              <a:rPr lang="en-GB" altLang="it-IT" sz="2800" b="1">
                <a:solidFill>
                  <a:srgbClr val="34C4F2"/>
                </a:solidFill>
                <a:latin typeface="Lato"/>
                <a:ea typeface="Lato"/>
                <a:cs typeface="Arial"/>
              </a:rPr>
              <a:t>Use Case Paris</a:t>
            </a:r>
            <a:endParaRPr lang="en-GB" altLang="it-IT" sz="2800" b="1" i="0" u="none" strike="noStrike" kern="1200" cap="none" spc="0" normalizeH="0" baseline="0" noProof="0">
              <a:ln>
                <a:noFill/>
              </a:ln>
              <a:solidFill>
                <a:srgbClr val="34C4F2"/>
              </a:solidFill>
              <a:effectLst/>
              <a:uLnTx/>
              <a:uFillTx/>
              <a:latin typeface="Lato"/>
              <a:ea typeface="Lato"/>
              <a:cs typeface="Arial" panose="020B0604020202020204" pitchFamily="34" charset="0"/>
            </a:endParaRPr>
          </a:p>
        </p:txBody>
      </p:sp>
      <p:pic>
        <p:nvPicPr>
          <p:cNvPr id="7" name="Picture 7" descr="Map&#10;&#10;Description automatically generated">
            <a:extLst>
              <a:ext uri="{FF2B5EF4-FFF2-40B4-BE49-F238E27FC236}">
                <a16:creationId xmlns:a16="http://schemas.microsoft.com/office/drawing/2014/main" id="{225BABA2-1C75-75C1-73C8-31B64A903D2B}"/>
              </a:ext>
            </a:extLst>
          </p:cNvPr>
          <p:cNvPicPr>
            <a:picLocks noChangeAspect="1"/>
          </p:cNvPicPr>
          <p:nvPr/>
        </p:nvPicPr>
        <p:blipFill>
          <a:blip r:embed="rId3"/>
          <a:stretch>
            <a:fillRect/>
          </a:stretch>
        </p:blipFill>
        <p:spPr>
          <a:xfrm>
            <a:off x="4505678" y="1384301"/>
            <a:ext cx="4485922" cy="3369733"/>
          </a:xfrm>
          <a:prstGeom prst="rect">
            <a:avLst/>
          </a:prstGeom>
        </p:spPr>
      </p:pic>
      <p:sp>
        <p:nvSpPr>
          <p:cNvPr id="8" name="TextBox 7">
            <a:extLst>
              <a:ext uri="{FF2B5EF4-FFF2-40B4-BE49-F238E27FC236}">
                <a16:creationId xmlns:a16="http://schemas.microsoft.com/office/drawing/2014/main" id="{67CED10B-CE36-0701-9660-91F88667C6F8}"/>
              </a:ext>
            </a:extLst>
          </p:cNvPr>
          <p:cNvSpPr txBox="1"/>
          <p:nvPr/>
        </p:nvSpPr>
        <p:spPr>
          <a:xfrm>
            <a:off x="4466167" y="4882444"/>
            <a:ext cx="2452863"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i="1">
                <a:latin typeface="Lato"/>
                <a:ea typeface="Lato"/>
                <a:cs typeface="Calibri"/>
              </a:rPr>
              <a:t>Paris Surface Temperature on 18th June 2022</a:t>
            </a:r>
            <a:endParaRPr lang="en-US" sz="1600" i="1">
              <a:latin typeface="Lato"/>
              <a:ea typeface="Lato"/>
              <a:cs typeface="Lato"/>
            </a:endParaRPr>
          </a:p>
        </p:txBody>
      </p:sp>
      <p:sp>
        <p:nvSpPr>
          <p:cNvPr id="10" name="Content Placeholder 2">
            <a:extLst>
              <a:ext uri="{FF2B5EF4-FFF2-40B4-BE49-F238E27FC236}">
                <a16:creationId xmlns:a16="http://schemas.microsoft.com/office/drawing/2014/main" id="{97212D54-BBBB-D141-9EA2-FBE642977773}"/>
              </a:ext>
            </a:extLst>
          </p:cNvPr>
          <p:cNvSpPr>
            <a:spLocks noGrp="1"/>
          </p:cNvSpPr>
          <p:nvPr>
            <p:ph idx="1"/>
          </p:nvPr>
        </p:nvSpPr>
        <p:spPr>
          <a:xfrm>
            <a:off x="459317" y="1522309"/>
            <a:ext cx="3584046" cy="4705049"/>
          </a:xfrm>
        </p:spPr>
        <p:txBody>
          <a:bodyPr vert="horz" lIns="68580" tIns="34290" rIns="68580" bIns="34290" rtlCol="0" anchor="t">
            <a:normAutofit/>
          </a:bodyPr>
          <a:lstStyle/>
          <a:p>
            <a:pPr>
              <a:lnSpc>
                <a:spcPct val="110000"/>
              </a:lnSpc>
              <a:buClr>
                <a:srgbClr val="00A7E2"/>
              </a:buClr>
            </a:pPr>
            <a:r>
              <a:rPr lang="en-US" sz="1600" dirty="0">
                <a:latin typeface="Lato"/>
                <a:ea typeface="Lato"/>
                <a:cs typeface="Calibri"/>
              </a:rPr>
              <a:t>Heatwaves are forecasted to become more intense and frequent with 10-25 days of heatwaves per year by 2100</a:t>
            </a:r>
          </a:p>
          <a:p>
            <a:pPr>
              <a:lnSpc>
                <a:spcPct val="110000"/>
              </a:lnSpc>
              <a:buClr>
                <a:srgbClr val="00A7E2"/>
              </a:buClr>
            </a:pPr>
            <a:endParaRPr lang="en-US" sz="1600" dirty="0">
              <a:latin typeface="Lato"/>
              <a:ea typeface="Lato"/>
              <a:cs typeface="Calibri"/>
            </a:endParaRPr>
          </a:p>
          <a:p>
            <a:pPr>
              <a:lnSpc>
                <a:spcPct val="110000"/>
              </a:lnSpc>
              <a:buClr>
                <a:srgbClr val="00A7E2"/>
              </a:buClr>
            </a:pPr>
            <a:r>
              <a:rPr lang="en-US" sz="1600" dirty="0">
                <a:latin typeface="Lato"/>
                <a:ea typeface="Lato"/>
                <a:cs typeface="Calibri"/>
              </a:rPr>
              <a:t>Surface temperatures during this year's heatwave indicate areas of that could be focused on</a:t>
            </a:r>
          </a:p>
          <a:p>
            <a:pPr>
              <a:lnSpc>
                <a:spcPct val="110000"/>
              </a:lnSpc>
              <a:buClr>
                <a:srgbClr val="00A7E2"/>
              </a:buClr>
            </a:pPr>
            <a:endParaRPr lang="en-US" sz="1600" dirty="0">
              <a:latin typeface="Lato"/>
              <a:ea typeface="Lato"/>
              <a:cs typeface="Calibri"/>
            </a:endParaRPr>
          </a:p>
          <a:p>
            <a:pPr>
              <a:lnSpc>
                <a:spcPct val="110000"/>
              </a:lnSpc>
              <a:buClr>
                <a:srgbClr val="00A7E2"/>
              </a:buClr>
            </a:pPr>
            <a:r>
              <a:rPr lang="en-US" sz="1600" dirty="0">
                <a:latin typeface="Lato"/>
                <a:ea typeface="Lato"/>
                <a:cs typeface="Calibri"/>
              </a:rPr>
              <a:t>Elderly people are primarily vulnerable to heatwaves and the share of over-60s is constantly increasing</a:t>
            </a:r>
          </a:p>
        </p:txBody>
      </p:sp>
      <p:sp>
        <p:nvSpPr>
          <p:cNvPr id="3" name="Rectangle 2">
            <a:extLst>
              <a:ext uri="{FF2B5EF4-FFF2-40B4-BE49-F238E27FC236}">
                <a16:creationId xmlns:a16="http://schemas.microsoft.com/office/drawing/2014/main" id="{C8D1CBF9-A123-600D-F9B2-1916A1BF4166}"/>
              </a:ext>
            </a:extLst>
          </p:cNvPr>
          <p:cNvSpPr/>
          <p:nvPr/>
        </p:nvSpPr>
        <p:spPr>
          <a:xfrm>
            <a:off x="-1210" y="6301922"/>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sp>
        <p:nvSpPr>
          <p:cNvPr id="6" name="Rectangle 5">
            <a:extLst>
              <a:ext uri="{FF2B5EF4-FFF2-40B4-BE49-F238E27FC236}">
                <a16:creationId xmlns:a16="http://schemas.microsoft.com/office/drawing/2014/main" id="{DA610166-53AD-487E-FF78-FFE44A5CAD18}"/>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pic>
        <p:nvPicPr>
          <p:cNvPr id="11" name="Picture 10" descr="Logo&#10;&#10;Description automatically generated">
            <a:extLst>
              <a:ext uri="{FF2B5EF4-FFF2-40B4-BE49-F238E27FC236}">
                <a16:creationId xmlns:a16="http://schemas.microsoft.com/office/drawing/2014/main" id="{DB3C9761-8E31-C79F-B151-B0B7F875A65E}"/>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5" name="Group 14">
            <a:extLst>
              <a:ext uri="{FF2B5EF4-FFF2-40B4-BE49-F238E27FC236}">
                <a16:creationId xmlns:a16="http://schemas.microsoft.com/office/drawing/2014/main" id="{F90BBAC9-5A17-5066-320B-3F237011B923}"/>
              </a:ext>
            </a:extLst>
          </p:cNvPr>
          <p:cNvGrpSpPr/>
          <p:nvPr/>
        </p:nvGrpSpPr>
        <p:grpSpPr>
          <a:xfrm>
            <a:off x="9938654" y="6352565"/>
            <a:ext cx="2141003" cy="464738"/>
            <a:chOff x="266045" y="6130130"/>
            <a:chExt cx="2431435" cy="525217"/>
          </a:xfrm>
        </p:grpSpPr>
        <p:pic>
          <p:nvPicPr>
            <p:cNvPr id="13" name="Picture 12">
              <a:extLst>
                <a:ext uri="{FF2B5EF4-FFF2-40B4-BE49-F238E27FC236}">
                  <a16:creationId xmlns:a16="http://schemas.microsoft.com/office/drawing/2014/main" id="{EAD1EC03-495A-86BE-932D-C2B72B968ED7}"/>
                </a:ext>
              </a:extLst>
            </p:cNvPr>
            <p:cNvPicPr/>
            <p:nvPr/>
          </p:nvPicPr>
          <p:blipFill>
            <a:blip r:embed="rId5"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4" name="TextBox 13">
              <a:extLst>
                <a:ext uri="{FF2B5EF4-FFF2-40B4-BE49-F238E27FC236}">
                  <a16:creationId xmlns:a16="http://schemas.microsoft.com/office/drawing/2014/main" id="{5BEF5F61-36BA-022D-E0E6-A39272452AA7}"/>
                </a:ext>
              </a:extLst>
            </p:cNvPr>
            <p:cNvSpPr txBox="1"/>
            <p:nvPr/>
          </p:nvSpPr>
          <p:spPr>
            <a:xfrm>
              <a:off x="1202055" y="6161907"/>
              <a:ext cx="1495425" cy="486961"/>
            </a:xfrm>
            <a:prstGeom prst="rect">
              <a:avLst/>
            </a:prstGeom>
            <a:noFill/>
          </p:spPr>
          <p:txBody>
            <a:bodyPr wrap="square" lIns="91440" tIns="45720" rIns="91440" bIns="45720" rtlCol="0" anchor="t">
              <a:spAutoFit/>
            </a:bodyPr>
            <a:lstStyle/>
            <a:p>
              <a:r>
                <a:rPr lang="en-US" sz="1100">
                  <a:solidFill>
                    <a:schemeClr val="bg1"/>
                  </a:solidFill>
                  <a:latin typeface="Lato"/>
                  <a:ea typeface="Lato"/>
                  <a:cs typeface="Lato"/>
                </a:rPr>
                <a:t>EU funded project</a:t>
              </a:r>
              <a:br>
                <a:rPr lang="en-US" sz="1100">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a:ea typeface="Lato"/>
                  <a:cs typeface="Lato"/>
                </a:rPr>
                <a:t>GA no. </a:t>
              </a:r>
              <a:r>
                <a:rPr lang="en-GB" sz="1100">
                  <a:solidFill>
                    <a:schemeClr val="bg1"/>
                  </a:solidFill>
                  <a:effectLst/>
                  <a:latin typeface="Lato"/>
                  <a:ea typeface="Lato"/>
                  <a:cs typeface="Lato"/>
                </a:rPr>
                <a:t>776848</a:t>
              </a:r>
              <a:endParaRPr lang="nl-NL" sz="1100">
                <a:solidFill>
                  <a:schemeClr val="bg1"/>
                </a:solidFill>
                <a:latin typeface="Lato"/>
                <a:ea typeface="Lato"/>
                <a:cs typeface="Lato"/>
              </a:endParaRPr>
            </a:p>
          </p:txBody>
        </p:sp>
      </p:grpSp>
      <p:sp>
        <p:nvSpPr>
          <p:cNvPr id="17" name="TextBox 16">
            <a:extLst>
              <a:ext uri="{FF2B5EF4-FFF2-40B4-BE49-F238E27FC236}">
                <a16:creationId xmlns:a16="http://schemas.microsoft.com/office/drawing/2014/main" id="{FD7F4459-5533-A5B2-1A58-0B23CF05BB2D}"/>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mn-lt"/>
                <a:cs typeface="+mn-lt"/>
              </a:rPr>
              <a:t>Example use case: Paris (1/2) </a:t>
            </a:r>
            <a:endParaRPr lang="en-US" dirty="0">
              <a:solidFill>
                <a:schemeClr val="bg1"/>
              </a:solidFill>
              <a:latin typeface="Lato"/>
              <a:ea typeface="Lato"/>
              <a:cs typeface="Calibri" panose="020F0502020204030204"/>
            </a:endParaRPr>
          </a:p>
        </p:txBody>
      </p:sp>
      <p:sp>
        <p:nvSpPr>
          <p:cNvPr id="19" name="TextBox 18">
            <a:extLst>
              <a:ext uri="{FF2B5EF4-FFF2-40B4-BE49-F238E27FC236}">
                <a16:creationId xmlns:a16="http://schemas.microsoft.com/office/drawing/2014/main" id="{BA731923-1D64-3C11-31E7-B697A067BA97}"/>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28</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0" name="Content Placeholder 2">
            <a:extLst>
              <a:ext uri="{FF2B5EF4-FFF2-40B4-BE49-F238E27FC236}">
                <a16:creationId xmlns:a16="http://schemas.microsoft.com/office/drawing/2014/main" id="{3B2D4055-063A-E337-2904-9F46B5C3C835}"/>
              </a:ext>
            </a:extLst>
          </p:cNvPr>
          <p:cNvSpPr>
            <a:spLocks noGrp="1"/>
          </p:cNvSpPr>
          <p:nvPr/>
        </p:nvSpPr>
        <p:spPr>
          <a:xfrm>
            <a:off x="9746292" y="2330566"/>
            <a:ext cx="2448641" cy="854778"/>
          </a:xfrm>
          <a:prstGeom prst="rect">
            <a:avLst/>
          </a:prstGeom>
        </p:spPr>
        <p:txBody>
          <a:bodyPr vert="horz" lIns="68580" tIns="34290" rIns="68580" bIns="3429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en-US" sz="1600" i="1">
              <a:latin typeface="Lato"/>
              <a:ea typeface="Lato"/>
              <a:cs typeface="Calibri"/>
            </a:endParaRPr>
          </a:p>
          <a:p>
            <a:pPr marL="0" indent="0" algn="ctr">
              <a:buNone/>
            </a:pPr>
            <a:r>
              <a:rPr lang="en-US" sz="1600" i="1">
                <a:latin typeface="Lato"/>
                <a:ea typeface="Lato"/>
                <a:cs typeface="Calibri"/>
              </a:rPr>
              <a:t>Paris: 5.8 m2 green space per capita</a:t>
            </a:r>
          </a:p>
        </p:txBody>
      </p:sp>
      <p:pic>
        <p:nvPicPr>
          <p:cNvPr id="21" name="Picture 20" descr="Map&#10;&#10;Description automatically generated">
            <a:extLst>
              <a:ext uri="{FF2B5EF4-FFF2-40B4-BE49-F238E27FC236}">
                <a16:creationId xmlns:a16="http://schemas.microsoft.com/office/drawing/2014/main" id="{F3C1F8F8-3942-0AFC-270F-0C1948C0ADDB}"/>
              </a:ext>
            </a:extLst>
          </p:cNvPr>
          <p:cNvPicPr>
            <a:picLocks noChangeAspect="1"/>
          </p:cNvPicPr>
          <p:nvPr/>
        </p:nvPicPr>
        <p:blipFill>
          <a:blip r:embed="rId6"/>
          <a:stretch>
            <a:fillRect/>
          </a:stretch>
        </p:blipFill>
        <p:spPr>
          <a:xfrm>
            <a:off x="7209404" y="2967468"/>
            <a:ext cx="4946898" cy="3151443"/>
          </a:xfrm>
          <a:prstGeom prst="rect">
            <a:avLst/>
          </a:prstGeom>
        </p:spPr>
      </p:pic>
    </p:spTree>
    <p:extLst>
      <p:ext uri="{BB962C8B-B14F-4D97-AF65-F5344CB8AC3E}">
        <p14:creationId xmlns:p14="http://schemas.microsoft.com/office/powerpoint/2010/main" val="25742545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D86CE7B-9E35-C9B3-2F3A-12C0A7EEEB42}"/>
              </a:ext>
            </a:extLst>
          </p:cNvPr>
          <p:cNvSpPr txBox="1">
            <a:spLocks noChangeArrowheads="1"/>
          </p:cNvSpPr>
          <p:nvPr/>
        </p:nvSpPr>
        <p:spPr bwMode="auto">
          <a:xfrm>
            <a:off x="2750957" y="32383"/>
            <a:ext cx="7353613" cy="1008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40" tIns="45720" rIns="91440" bIns="45720" anchor="t">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spcBef>
                <a:spcPts val="0"/>
              </a:spcBef>
              <a:buNone/>
              <a:defRPr/>
            </a:pPr>
            <a:r>
              <a:rPr lang="en-GB" altLang="it-IT" sz="2800" b="1">
                <a:solidFill>
                  <a:srgbClr val="34C4F2"/>
                </a:solidFill>
                <a:latin typeface="Arial"/>
                <a:cs typeface="Arial"/>
              </a:rPr>
              <a:t>Use Case – Problem to Solution</a:t>
            </a:r>
            <a:endParaRPr kumimoji="0" lang="en-GB" altLang="it-IT" sz="2800" b="1" i="0" u="none" strike="noStrike" kern="1200" cap="none" spc="0" normalizeH="0" baseline="0" noProof="0">
              <a:ln>
                <a:noFill/>
              </a:ln>
              <a:solidFill>
                <a:srgbClr val="34C4F2"/>
              </a:solidFill>
              <a:effectLst/>
              <a:uLnTx/>
              <a:uFillTx/>
              <a:latin typeface="Arial" panose="020B0604020202020204" pitchFamily="34" charset="0"/>
              <a:ea typeface="+mn-ea"/>
              <a:cs typeface="Arial" panose="020B0604020202020204" pitchFamily="34" charset="0"/>
            </a:endParaRPr>
          </a:p>
        </p:txBody>
      </p:sp>
      <p:sp>
        <p:nvSpPr>
          <p:cNvPr id="3" name="Content Placeholder 2">
            <a:extLst>
              <a:ext uri="{FF2B5EF4-FFF2-40B4-BE49-F238E27FC236}">
                <a16:creationId xmlns:a16="http://schemas.microsoft.com/office/drawing/2014/main" id="{E66F3B14-84F4-E6B9-BE65-B6ECACAF4937}"/>
              </a:ext>
            </a:extLst>
          </p:cNvPr>
          <p:cNvSpPr>
            <a:spLocks noGrp="1"/>
          </p:cNvSpPr>
          <p:nvPr>
            <p:ph idx="1"/>
          </p:nvPr>
        </p:nvSpPr>
        <p:spPr>
          <a:xfrm>
            <a:off x="573089" y="1508874"/>
            <a:ext cx="7697973" cy="4379560"/>
          </a:xfrm>
        </p:spPr>
        <p:txBody>
          <a:bodyPr vert="horz" lIns="68580" tIns="34290" rIns="68580" bIns="34290" rtlCol="0" anchor="t">
            <a:noAutofit/>
          </a:bodyPr>
          <a:lstStyle/>
          <a:p>
            <a:pPr>
              <a:buClr>
                <a:srgbClr val="00A7E2"/>
              </a:buClr>
            </a:pPr>
            <a:r>
              <a:rPr lang="en-US" sz="1800" dirty="0">
                <a:latin typeface="Lato"/>
                <a:ea typeface="Lato"/>
                <a:cs typeface="Calibri"/>
              </a:rPr>
              <a:t>Schoolyards cover 73 hectares of asphalted and impervious surfaces which greatly contribute to the heat island effect</a:t>
            </a:r>
          </a:p>
          <a:p>
            <a:pPr>
              <a:buClr>
                <a:srgbClr val="00A7E2"/>
              </a:buClr>
            </a:pPr>
            <a:endParaRPr lang="en-US" sz="1200" dirty="0">
              <a:latin typeface="Lato"/>
              <a:ea typeface="Lato"/>
              <a:cs typeface="Calibri"/>
            </a:endParaRPr>
          </a:p>
          <a:p>
            <a:pPr>
              <a:buClr>
                <a:srgbClr val="00A7E2"/>
              </a:buClr>
            </a:pPr>
            <a:r>
              <a:rPr lang="en-US" sz="1800" dirty="0">
                <a:latin typeface="Lato"/>
                <a:ea typeface="Lato"/>
                <a:cs typeface="Calibri"/>
              </a:rPr>
              <a:t>Solutions for 10 selected schoolyards</a:t>
            </a:r>
          </a:p>
          <a:p>
            <a:pPr lvl="1">
              <a:buClr>
                <a:srgbClr val="00A7E2"/>
              </a:buClr>
            </a:pPr>
            <a:r>
              <a:rPr lang="en-US" sz="1600" dirty="0">
                <a:latin typeface="Lato"/>
                <a:ea typeface="Lato"/>
                <a:cs typeface="Calibri"/>
              </a:rPr>
              <a:t>Increase the number of trees, school gardens, green walls and roofs </a:t>
            </a:r>
          </a:p>
          <a:p>
            <a:pPr lvl="1">
              <a:buClr>
                <a:srgbClr val="00A7E2"/>
              </a:buClr>
            </a:pPr>
            <a:r>
              <a:rPr lang="en-US" sz="1600" dirty="0">
                <a:latin typeface="Lato"/>
                <a:ea typeface="Lato"/>
                <a:cs typeface="Calibri"/>
              </a:rPr>
              <a:t>Permeable and light-colored surfaces </a:t>
            </a:r>
          </a:p>
          <a:p>
            <a:pPr lvl="1">
              <a:buClr>
                <a:srgbClr val="00A7E2"/>
              </a:buClr>
            </a:pPr>
            <a:r>
              <a:rPr lang="en-US" sz="1600" dirty="0">
                <a:latin typeface="Lato"/>
                <a:ea typeface="Lato"/>
                <a:cs typeface="Calibri"/>
              </a:rPr>
              <a:t>Rainwater harvesting systems</a:t>
            </a:r>
          </a:p>
          <a:p>
            <a:pPr lvl="1">
              <a:buClr>
                <a:srgbClr val="00A7E2"/>
              </a:buClr>
            </a:pPr>
            <a:endParaRPr lang="en-US" sz="1400" dirty="0">
              <a:latin typeface="Lato"/>
              <a:ea typeface="Lato"/>
              <a:cs typeface="Calibri"/>
            </a:endParaRPr>
          </a:p>
          <a:p>
            <a:pPr>
              <a:buClr>
                <a:srgbClr val="00A7E2"/>
              </a:buClr>
            </a:pPr>
            <a:r>
              <a:rPr lang="en-US" sz="1800" dirty="0">
                <a:latin typeface="Lato"/>
                <a:ea typeface="Lato"/>
                <a:cs typeface="Calibri"/>
              </a:rPr>
              <a:t>Co-benefits</a:t>
            </a:r>
          </a:p>
          <a:p>
            <a:pPr lvl="1">
              <a:buClr>
                <a:srgbClr val="00A7E2"/>
              </a:buClr>
            </a:pPr>
            <a:r>
              <a:rPr lang="en-US" sz="1600" dirty="0">
                <a:latin typeface="Lato"/>
                <a:ea typeface="Lato"/>
                <a:cs typeface="Calibri"/>
              </a:rPr>
              <a:t>Health &amp; Well-being</a:t>
            </a:r>
          </a:p>
          <a:p>
            <a:pPr lvl="1">
              <a:buClr>
                <a:srgbClr val="00A7E2"/>
              </a:buClr>
            </a:pPr>
            <a:r>
              <a:rPr lang="en-US" sz="1600" dirty="0">
                <a:latin typeface="Lato"/>
                <a:ea typeface="Lato"/>
                <a:cs typeface="Calibri"/>
              </a:rPr>
              <a:t>Social cohesion</a:t>
            </a:r>
          </a:p>
          <a:p>
            <a:pPr lvl="1">
              <a:buClr>
                <a:srgbClr val="00A7E2"/>
              </a:buClr>
            </a:pPr>
            <a:r>
              <a:rPr lang="en-US" sz="1600" dirty="0">
                <a:latin typeface="Lato"/>
                <a:ea typeface="Lato"/>
                <a:cs typeface="Calibri"/>
              </a:rPr>
              <a:t>Urban biodiversity </a:t>
            </a:r>
          </a:p>
          <a:p>
            <a:pPr lvl="1">
              <a:buClr>
                <a:srgbClr val="00A7E2"/>
              </a:buClr>
            </a:pPr>
            <a:endParaRPr lang="en-US" sz="1000" dirty="0">
              <a:latin typeface="Lato"/>
              <a:ea typeface="Lato"/>
              <a:cs typeface="Calibri"/>
            </a:endParaRPr>
          </a:p>
          <a:p>
            <a:pPr>
              <a:buClr>
                <a:srgbClr val="00A7E2"/>
              </a:buClr>
            </a:pPr>
            <a:r>
              <a:rPr lang="en-US" sz="1800" dirty="0">
                <a:latin typeface="Lato"/>
                <a:ea typeface="Calibri" panose="020F0502020204030204"/>
                <a:cs typeface="Calibri"/>
              </a:rPr>
              <a:t>Multi-hazard context</a:t>
            </a:r>
          </a:p>
          <a:p>
            <a:pPr lvl="1">
              <a:buClr>
                <a:srgbClr val="00A7E2"/>
              </a:buClr>
            </a:pPr>
            <a:r>
              <a:rPr lang="en-US" sz="1600" dirty="0">
                <a:latin typeface="Lato"/>
                <a:ea typeface="Calibri" panose="020F0502020204030204"/>
                <a:cs typeface="Calibri"/>
              </a:rPr>
              <a:t>Reducing urban flooding</a:t>
            </a:r>
          </a:p>
          <a:p>
            <a:endParaRPr lang="en-US" sz="1800" dirty="0">
              <a:latin typeface="Lato"/>
              <a:ea typeface="Calibri" panose="020F0502020204030204"/>
              <a:cs typeface="Calibri"/>
            </a:endParaRPr>
          </a:p>
          <a:p>
            <a:pPr marL="457200" lvl="1" indent="0">
              <a:buNone/>
            </a:pPr>
            <a:endParaRPr lang="en-US" sz="1600" dirty="0">
              <a:latin typeface="Lato"/>
              <a:ea typeface="Calibri" panose="020F0502020204030204"/>
              <a:cs typeface="Calibri"/>
            </a:endParaRPr>
          </a:p>
          <a:p>
            <a:pPr lvl="1"/>
            <a:endParaRPr lang="en-US" sz="1600" dirty="0">
              <a:latin typeface="Lato"/>
              <a:ea typeface="Calibri" panose="020F0502020204030204"/>
              <a:cs typeface="Calibri"/>
            </a:endParaRPr>
          </a:p>
        </p:txBody>
      </p:sp>
      <p:pic>
        <p:nvPicPr>
          <p:cNvPr id="6" name="Picture 5">
            <a:extLst>
              <a:ext uri="{FF2B5EF4-FFF2-40B4-BE49-F238E27FC236}">
                <a16:creationId xmlns:a16="http://schemas.microsoft.com/office/drawing/2014/main" id="{EEC9AD66-8A7E-B975-51DD-911C14EC102E}"/>
              </a:ext>
            </a:extLst>
          </p:cNvPr>
          <p:cNvPicPr>
            <a:picLocks noChangeAspect="1"/>
          </p:cNvPicPr>
          <p:nvPr/>
        </p:nvPicPr>
        <p:blipFill rotWithShape="1">
          <a:blip r:embed="rId3">
            <a:extLst>
              <a:ext uri="{28A0092B-C50C-407E-A947-70E740481C1C}">
                <a14:useLocalDpi xmlns:a14="http://schemas.microsoft.com/office/drawing/2010/main"/>
              </a:ext>
            </a:extLst>
          </a:blip>
          <a:srcRect r="20942"/>
          <a:stretch/>
        </p:blipFill>
        <p:spPr>
          <a:xfrm>
            <a:off x="8477499" y="1347261"/>
            <a:ext cx="3253333" cy="4740051"/>
          </a:xfrm>
          <a:prstGeom prst="rect">
            <a:avLst/>
          </a:prstGeom>
        </p:spPr>
      </p:pic>
      <p:sp>
        <p:nvSpPr>
          <p:cNvPr id="5" name="Rectangle 4">
            <a:extLst>
              <a:ext uri="{FF2B5EF4-FFF2-40B4-BE49-F238E27FC236}">
                <a16:creationId xmlns:a16="http://schemas.microsoft.com/office/drawing/2014/main" id="{F3034411-9F0C-EAD6-A72F-36894A7E4BDC}"/>
              </a:ext>
            </a:extLst>
          </p:cNvPr>
          <p:cNvSpPr/>
          <p:nvPr/>
        </p:nvSpPr>
        <p:spPr>
          <a:xfrm>
            <a:off x="-1210" y="6301922"/>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sp>
        <p:nvSpPr>
          <p:cNvPr id="8" name="Rectangle 7">
            <a:extLst>
              <a:ext uri="{FF2B5EF4-FFF2-40B4-BE49-F238E27FC236}">
                <a16:creationId xmlns:a16="http://schemas.microsoft.com/office/drawing/2014/main" id="{CB6BB9A4-6661-C6DC-8234-6E4729E65C3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pic>
        <p:nvPicPr>
          <p:cNvPr id="10" name="Picture 9" descr="Logo&#10;&#10;Description automatically generated">
            <a:extLst>
              <a:ext uri="{FF2B5EF4-FFF2-40B4-BE49-F238E27FC236}">
                <a16:creationId xmlns:a16="http://schemas.microsoft.com/office/drawing/2014/main" id="{EB5970B9-B37D-D975-7889-F87112E56929}"/>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4" name="Group 13">
            <a:extLst>
              <a:ext uri="{FF2B5EF4-FFF2-40B4-BE49-F238E27FC236}">
                <a16:creationId xmlns:a16="http://schemas.microsoft.com/office/drawing/2014/main" id="{9137C8BB-991F-1633-ADC5-C5DF87810EE0}"/>
              </a:ext>
            </a:extLst>
          </p:cNvPr>
          <p:cNvGrpSpPr/>
          <p:nvPr/>
        </p:nvGrpSpPr>
        <p:grpSpPr>
          <a:xfrm>
            <a:off x="9938654" y="6352565"/>
            <a:ext cx="2141003" cy="464738"/>
            <a:chOff x="266045" y="6130130"/>
            <a:chExt cx="2431435" cy="525217"/>
          </a:xfrm>
        </p:grpSpPr>
        <p:pic>
          <p:nvPicPr>
            <p:cNvPr id="12" name="Picture 11">
              <a:extLst>
                <a:ext uri="{FF2B5EF4-FFF2-40B4-BE49-F238E27FC236}">
                  <a16:creationId xmlns:a16="http://schemas.microsoft.com/office/drawing/2014/main" id="{AF8239A6-BDA3-57D2-2BA3-CC2CD425F58A}"/>
                </a:ext>
              </a:extLst>
            </p:cNvPr>
            <p:cNvPicPr/>
            <p:nvPr/>
          </p:nvPicPr>
          <p:blipFill>
            <a:blip r:embed="rId5"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3" name="TextBox 12">
              <a:extLst>
                <a:ext uri="{FF2B5EF4-FFF2-40B4-BE49-F238E27FC236}">
                  <a16:creationId xmlns:a16="http://schemas.microsoft.com/office/drawing/2014/main" id="{84F590B5-733C-A00E-9815-5E73A4C4400C}"/>
                </a:ext>
              </a:extLst>
            </p:cNvPr>
            <p:cNvSpPr txBox="1"/>
            <p:nvPr/>
          </p:nvSpPr>
          <p:spPr>
            <a:xfrm>
              <a:off x="1202055" y="6161907"/>
              <a:ext cx="1495425" cy="486961"/>
            </a:xfrm>
            <a:prstGeom prst="rect">
              <a:avLst/>
            </a:prstGeom>
            <a:noFill/>
          </p:spPr>
          <p:txBody>
            <a:bodyPr wrap="square" lIns="91440" tIns="45720" rIns="91440" bIns="45720" rtlCol="0" anchor="t">
              <a:spAutoFit/>
            </a:bodyPr>
            <a:lstStyle/>
            <a:p>
              <a:r>
                <a:rPr lang="en-US" sz="1100">
                  <a:solidFill>
                    <a:schemeClr val="bg1"/>
                  </a:solidFill>
                  <a:latin typeface="Lato"/>
                  <a:ea typeface="Lato"/>
                  <a:cs typeface="Lato"/>
                </a:rPr>
                <a:t>EU funded project</a:t>
              </a:r>
              <a:br>
                <a:rPr lang="en-US" sz="1100">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a:ea typeface="Lato"/>
                  <a:cs typeface="Lato"/>
                </a:rPr>
                <a:t>GA no. </a:t>
              </a:r>
              <a:r>
                <a:rPr lang="en-GB" sz="1100">
                  <a:solidFill>
                    <a:schemeClr val="bg1"/>
                  </a:solidFill>
                  <a:effectLst/>
                  <a:latin typeface="Lato"/>
                  <a:ea typeface="Lato"/>
                  <a:cs typeface="Lato"/>
                </a:rPr>
                <a:t>776848</a:t>
              </a:r>
              <a:endParaRPr lang="nl-NL" sz="1100">
                <a:solidFill>
                  <a:schemeClr val="bg1"/>
                </a:solidFill>
                <a:latin typeface="Lato"/>
                <a:ea typeface="Lato"/>
                <a:cs typeface="Lato"/>
              </a:endParaRPr>
            </a:p>
          </p:txBody>
        </p:sp>
      </p:grpSp>
      <p:sp>
        <p:nvSpPr>
          <p:cNvPr id="16" name="TextBox 15">
            <a:extLst>
              <a:ext uri="{FF2B5EF4-FFF2-40B4-BE49-F238E27FC236}">
                <a16:creationId xmlns:a16="http://schemas.microsoft.com/office/drawing/2014/main" id="{A6A0363B-EA9A-7688-ACAE-729C10557139}"/>
              </a:ext>
            </a:extLst>
          </p:cNvPr>
          <p:cNvSpPr txBox="1"/>
          <p:nvPr/>
        </p:nvSpPr>
        <p:spPr>
          <a:xfrm>
            <a:off x="82667" y="194396"/>
            <a:ext cx="11363419" cy="1077218"/>
          </a:xfrm>
          <a:prstGeom prst="rect">
            <a:avLst/>
          </a:prstGeom>
          <a:noFill/>
        </p:spPr>
        <p:txBody>
          <a:bodyPr wrap="square" lIns="91440" tIns="45720" rIns="91440" bIns="45720" rtlCol="0" anchor="t">
            <a:spAutoFit/>
          </a:bodyPr>
          <a:lstStyle/>
          <a:p>
            <a:r>
              <a:rPr lang="en-GB" sz="3200" b="1" dirty="0">
                <a:solidFill>
                  <a:schemeClr val="bg1"/>
                </a:solidFill>
                <a:latin typeface="Lato" panose="020F0502020204030203" pitchFamily="34" charset="0"/>
                <a:ea typeface="Lato" panose="020F0502020204030203" pitchFamily="34" charset="0"/>
                <a:cs typeface="Lato" panose="020F0502020204030203" pitchFamily="34" charset="0"/>
              </a:rPr>
              <a:t>Example use case: Paris (2/2) </a:t>
            </a: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32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8" name="TextBox 17">
            <a:extLst>
              <a:ext uri="{FF2B5EF4-FFF2-40B4-BE49-F238E27FC236}">
                <a16:creationId xmlns:a16="http://schemas.microsoft.com/office/drawing/2014/main" id="{38E5D324-6AD8-E8AD-3F53-8E2A075930F5}"/>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29</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9394752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8DFA222-AD46-6406-AC53-4ED4142B3E2C}"/>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2" name="TextBox 11">
            <a:extLst>
              <a:ext uri="{FF2B5EF4-FFF2-40B4-BE49-F238E27FC236}">
                <a16:creationId xmlns:a16="http://schemas.microsoft.com/office/drawing/2014/main" id="{F20A7847-6DB0-48F9-9940-8638997504F9}"/>
              </a:ext>
            </a:extLst>
          </p:cNvPr>
          <p:cNvSpPr txBox="1"/>
          <p:nvPr/>
        </p:nvSpPr>
        <p:spPr>
          <a:xfrm>
            <a:off x="402021" y="1494094"/>
            <a:ext cx="5555060" cy="3693319"/>
          </a:xfrm>
          <a:prstGeom prst="rect">
            <a:avLst/>
          </a:prstGeom>
          <a:noFill/>
        </p:spPr>
        <p:txBody>
          <a:bodyPr wrap="square" lIns="91440" tIns="45720" rIns="91440" bIns="45720" rtlCol="0" anchor="t">
            <a:spAutoFit/>
          </a:bodyPr>
          <a:lstStyle/>
          <a:p>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a:p>
            <a:endParaRPr lang="de-DE">
              <a:solidFill>
                <a:srgbClr val="2CB6E7"/>
              </a:solidFill>
              <a:latin typeface="Lato"/>
              <a:ea typeface="Lato"/>
              <a:cs typeface="Lato"/>
            </a:endParaRPr>
          </a:p>
          <a:p>
            <a:endParaRPr lang="de-DE">
              <a:solidFill>
                <a:srgbClr val="2CB6E7"/>
              </a:solidFill>
              <a:latin typeface="Lato"/>
              <a:ea typeface="Lato"/>
              <a:cs typeface="Lato"/>
            </a:endParaRPr>
          </a:p>
          <a:p>
            <a:br>
              <a:rPr lang="de-DE">
                <a:solidFill>
                  <a:srgbClr val="2CB6E7"/>
                </a:solidFill>
                <a:latin typeface="Lato"/>
                <a:ea typeface="Lato"/>
                <a:cs typeface="Lato"/>
              </a:rPr>
            </a:br>
            <a:r>
              <a:rPr lang="de-DE">
                <a:solidFill>
                  <a:srgbClr val="2CB6E7"/>
                </a:solidFill>
                <a:latin typeface="Lato"/>
                <a:ea typeface="Lato"/>
                <a:cs typeface="Lato"/>
              </a:rPr>
              <a:t> </a:t>
            </a:r>
            <a:endParaRPr lang="de-DE">
              <a:solidFill>
                <a:srgbClr val="404040"/>
              </a:solidFill>
              <a:latin typeface="Lato" panose="020F0502020204030203" pitchFamily="34" charset="0"/>
              <a:ea typeface="Lato" panose="020F0502020204030203" pitchFamily="34" charset="0"/>
              <a:cs typeface="Lato" panose="020F0502020204030203" pitchFamily="34" charset="0"/>
            </a:endParaRPr>
          </a:p>
          <a:p>
            <a:br>
              <a:rPr lang="de-DE">
                <a:solidFill>
                  <a:srgbClr val="2CB6E7"/>
                </a:solidFill>
                <a:latin typeface="Lato"/>
                <a:ea typeface="Lato"/>
                <a:cs typeface="Lato"/>
              </a:rPr>
            </a:br>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a:p>
            <a:br>
              <a:rPr lang="de-DE">
                <a:solidFill>
                  <a:srgbClr val="2CB6E7"/>
                </a:solidFill>
                <a:latin typeface="Lato"/>
                <a:ea typeface="Lato"/>
                <a:cs typeface="Lato"/>
              </a:rPr>
            </a:br>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a:p>
            <a:br>
              <a:rPr lang="de-DE">
                <a:solidFill>
                  <a:srgbClr val="2CB6E7"/>
                </a:solidFill>
                <a:latin typeface="Lato"/>
                <a:ea typeface="Lato"/>
                <a:cs typeface="Lato"/>
              </a:rPr>
            </a:br>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a:p>
            <a:br>
              <a:rPr lang="de-DE">
                <a:solidFill>
                  <a:srgbClr val="2CB6E7"/>
                </a:solidFill>
                <a:latin typeface="Lato"/>
                <a:ea typeface="Lato"/>
                <a:cs typeface="Lato"/>
              </a:rPr>
            </a:br>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p:txBody>
      </p:sp>
      <p:pic>
        <p:nvPicPr>
          <p:cNvPr id="7" name="Picture 6" descr="Logo&#10;&#10;Description automatically generated">
            <a:extLst>
              <a:ext uri="{FF2B5EF4-FFF2-40B4-BE49-F238E27FC236}">
                <a16:creationId xmlns:a16="http://schemas.microsoft.com/office/drawing/2014/main" id="{AA27E094-22D8-20CF-124F-D3CE2A644C72}"/>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17" name="TextBox 16">
            <a:extLst>
              <a:ext uri="{FF2B5EF4-FFF2-40B4-BE49-F238E27FC236}">
                <a16:creationId xmlns:a16="http://schemas.microsoft.com/office/drawing/2014/main" id="{323B451E-FB13-3B87-415A-98AABB8A4B8F}"/>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de-DE" sz="3200" b="1" dirty="0">
                <a:solidFill>
                  <a:schemeClr val="bg1"/>
                </a:solidFill>
                <a:ea typeface="+mn-lt"/>
                <a:cs typeface="+mn-lt"/>
              </a:rPr>
              <a:t>Training Unit 10 at a </a:t>
            </a:r>
            <a:r>
              <a:rPr lang="de-DE" sz="3200" b="1" dirty="0" err="1">
                <a:solidFill>
                  <a:schemeClr val="bg1"/>
                </a:solidFill>
                <a:ea typeface="+mn-lt"/>
                <a:cs typeface="+mn-lt"/>
              </a:rPr>
              <a:t>glance</a:t>
            </a:r>
            <a:endParaRPr lang="de-DE" sz="3200" b="1" dirty="0">
              <a:solidFill>
                <a:schemeClr val="bg1"/>
              </a:solidFill>
              <a:ea typeface="+mn-lt"/>
              <a:cs typeface="+mn-lt"/>
            </a:endParaRPr>
          </a:p>
        </p:txBody>
      </p:sp>
      <p:sp>
        <p:nvSpPr>
          <p:cNvPr id="13" name="Rectangle 12">
            <a:extLst>
              <a:ext uri="{FF2B5EF4-FFF2-40B4-BE49-F238E27FC236}">
                <a16:creationId xmlns:a16="http://schemas.microsoft.com/office/drawing/2014/main" id="{685AEEF2-CA12-D406-BEC6-C5A5EDC1FDDC}"/>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14" name="Group 13">
            <a:extLst>
              <a:ext uri="{FF2B5EF4-FFF2-40B4-BE49-F238E27FC236}">
                <a16:creationId xmlns:a16="http://schemas.microsoft.com/office/drawing/2014/main" id="{60A0F368-FC4D-50D1-99A2-D2BD4535964C}"/>
              </a:ext>
            </a:extLst>
          </p:cNvPr>
          <p:cNvGrpSpPr/>
          <p:nvPr/>
        </p:nvGrpSpPr>
        <p:grpSpPr>
          <a:xfrm>
            <a:off x="9938654" y="6352565"/>
            <a:ext cx="2141003" cy="464738"/>
            <a:chOff x="266045" y="6130130"/>
            <a:chExt cx="2431435" cy="525217"/>
          </a:xfrm>
        </p:grpSpPr>
        <p:pic>
          <p:nvPicPr>
            <p:cNvPr id="19" name="Picture 18">
              <a:extLst>
                <a:ext uri="{FF2B5EF4-FFF2-40B4-BE49-F238E27FC236}">
                  <a16:creationId xmlns:a16="http://schemas.microsoft.com/office/drawing/2014/main" id="{B9581F8B-CDA7-D7EA-191C-738BEA6BBD82}"/>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0" name="TextBox 19">
              <a:extLst>
                <a:ext uri="{FF2B5EF4-FFF2-40B4-BE49-F238E27FC236}">
                  <a16:creationId xmlns:a16="http://schemas.microsoft.com/office/drawing/2014/main" id="{109CBA1E-BA00-1713-BC61-98AEF5821288}"/>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2" name="TextBox 21">
            <a:extLst>
              <a:ext uri="{FF2B5EF4-FFF2-40B4-BE49-F238E27FC236}">
                <a16:creationId xmlns:a16="http://schemas.microsoft.com/office/drawing/2014/main" id="{7FF9B8F4-EB54-FCC4-707D-7D623B9C63B7}"/>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3</a:t>
            </a:r>
          </a:p>
        </p:txBody>
      </p:sp>
      <p:sp>
        <p:nvSpPr>
          <p:cNvPr id="4" name="TextBox 3">
            <a:extLst>
              <a:ext uri="{FF2B5EF4-FFF2-40B4-BE49-F238E27FC236}">
                <a16:creationId xmlns:a16="http://schemas.microsoft.com/office/drawing/2014/main" id="{2799D7D7-631F-A2C9-FD16-7F9FF822F1F6}"/>
              </a:ext>
            </a:extLst>
          </p:cNvPr>
          <p:cNvSpPr txBox="1"/>
          <p:nvPr/>
        </p:nvSpPr>
        <p:spPr>
          <a:xfrm>
            <a:off x="402021" y="1893271"/>
            <a:ext cx="7935460" cy="36994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a:lnSpc>
                <a:spcPct val="90000"/>
              </a:lnSpc>
              <a:spcAft>
                <a:spcPts val="600"/>
              </a:spcAft>
            </a:pPr>
            <a:r>
              <a:rPr lang="de-DE" sz="2400" dirty="0">
                <a:solidFill>
                  <a:srgbClr val="00A7E2"/>
                </a:solidFill>
                <a:latin typeface="Lato"/>
                <a:ea typeface="Lato"/>
                <a:cs typeface="Segoe UI"/>
              </a:rPr>
              <a:t>Part I: </a:t>
            </a:r>
            <a:r>
              <a:rPr lang="en-US" sz="2400" dirty="0">
                <a:solidFill>
                  <a:srgbClr val="00A7E2"/>
                </a:solidFill>
                <a:latin typeface="Lato"/>
                <a:ea typeface="+mn-lt"/>
                <a:cs typeface="+mn-lt"/>
              </a:rPr>
              <a:t>Overview of the </a:t>
            </a:r>
            <a:r>
              <a:rPr lang="en-US" sz="2400" dirty="0" err="1">
                <a:solidFill>
                  <a:srgbClr val="00A7E2"/>
                </a:solidFill>
                <a:latin typeface="Lato"/>
                <a:ea typeface="+mn-lt"/>
                <a:cs typeface="+mn-lt"/>
              </a:rPr>
              <a:t>GeoIKP</a:t>
            </a:r>
            <a:endParaRPr lang="en-US" sz="2400" dirty="0">
              <a:solidFill>
                <a:srgbClr val="00A7E2"/>
              </a:solidFill>
              <a:latin typeface="Calibri"/>
              <a:ea typeface="Lato"/>
              <a:cs typeface="Calibri" panose="020F0502020204030204"/>
            </a:endParaRPr>
          </a:p>
          <a:p>
            <a:pPr marL="628650" indent="-342900">
              <a:lnSpc>
                <a:spcPct val="90000"/>
              </a:lnSpc>
              <a:spcAft>
                <a:spcPts val="600"/>
              </a:spcAft>
              <a:buClr>
                <a:srgbClr val="00A7E2"/>
              </a:buClr>
              <a:buFont typeface="Arial"/>
              <a:buChar char="•"/>
            </a:pPr>
            <a:r>
              <a:rPr lang="en-US" sz="2400" dirty="0">
                <a:latin typeface="Lato"/>
                <a:ea typeface="+mn-lt"/>
                <a:cs typeface="+mn-lt"/>
              </a:rPr>
              <a:t>What is the platform?</a:t>
            </a:r>
          </a:p>
          <a:p>
            <a:pPr marL="628650" indent="-342900">
              <a:lnSpc>
                <a:spcPct val="90000"/>
              </a:lnSpc>
              <a:spcAft>
                <a:spcPts val="600"/>
              </a:spcAft>
              <a:buClr>
                <a:srgbClr val="00A7E2"/>
              </a:buClr>
              <a:buFont typeface="Arial"/>
              <a:buChar char="•"/>
            </a:pPr>
            <a:r>
              <a:rPr lang="en-US" sz="2400" dirty="0">
                <a:latin typeface="Lato"/>
                <a:ea typeface="+mn-lt"/>
                <a:cs typeface="+mn-lt"/>
              </a:rPr>
              <a:t>Who is it for?</a:t>
            </a:r>
          </a:p>
          <a:p>
            <a:pPr marL="628650" indent="-342900">
              <a:lnSpc>
                <a:spcPct val="90000"/>
              </a:lnSpc>
              <a:spcAft>
                <a:spcPts val="600"/>
              </a:spcAft>
              <a:buClr>
                <a:srgbClr val="00A7E2"/>
              </a:buClr>
              <a:buFont typeface="Arial"/>
              <a:buChar char="•"/>
            </a:pPr>
            <a:r>
              <a:rPr lang="en-US" sz="2400" dirty="0">
                <a:latin typeface="Lato"/>
                <a:ea typeface="+mn-lt"/>
                <a:cs typeface="+mn-lt"/>
              </a:rPr>
              <a:t>Knowledge and data </a:t>
            </a:r>
            <a:endParaRPr lang="en-US" sz="2400" dirty="0">
              <a:latin typeface="Lato"/>
              <a:ea typeface="Lato"/>
              <a:cs typeface="Lato"/>
            </a:endParaRPr>
          </a:p>
          <a:p>
            <a:pPr marL="628650" indent="-342900">
              <a:lnSpc>
                <a:spcPct val="90000"/>
              </a:lnSpc>
              <a:spcAft>
                <a:spcPts val="600"/>
              </a:spcAft>
              <a:buClr>
                <a:srgbClr val="00A7E2"/>
              </a:buClr>
              <a:buFont typeface="Arial"/>
              <a:buChar char="•"/>
            </a:pPr>
            <a:r>
              <a:rPr lang="en-US" sz="2400" dirty="0">
                <a:latin typeface="Lato"/>
                <a:ea typeface="Lato"/>
                <a:cs typeface="Calibri" panose="020F0502020204030204"/>
              </a:rPr>
              <a:t>Overview of the tools and functionalities</a:t>
            </a:r>
            <a:endParaRPr lang="en-US" sz="2400" dirty="0">
              <a:solidFill>
                <a:srgbClr val="00A7E2"/>
              </a:solidFill>
              <a:latin typeface="Lato"/>
              <a:ea typeface="Lato"/>
              <a:cs typeface="Calibri" panose="020F0502020204030204"/>
            </a:endParaRPr>
          </a:p>
          <a:p>
            <a:pPr marL="628650" indent="-342900">
              <a:lnSpc>
                <a:spcPct val="90000"/>
              </a:lnSpc>
              <a:spcAft>
                <a:spcPts val="600"/>
              </a:spcAft>
              <a:buFont typeface="Arial" panose="020B0604020202020204" pitchFamily="34" charset="0"/>
              <a:buChar char="•"/>
            </a:pPr>
            <a:endParaRPr lang="de-DE" sz="2400" dirty="0">
              <a:solidFill>
                <a:srgbClr val="00A7E2"/>
              </a:solidFill>
              <a:latin typeface="Lato"/>
              <a:ea typeface="+mn-lt"/>
              <a:cs typeface="+mn-lt"/>
            </a:endParaRPr>
          </a:p>
          <a:p>
            <a:pPr marL="285750">
              <a:lnSpc>
                <a:spcPct val="90000"/>
              </a:lnSpc>
              <a:spcAft>
                <a:spcPts val="600"/>
              </a:spcAft>
            </a:pPr>
            <a:r>
              <a:rPr lang="de-DE" sz="2400" dirty="0">
                <a:solidFill>
                  <a:srgbClr val="00A7E2"/>
                </a:solidFill>
                <a:latin typeface="Lato"/>
                <a:ea typeface="+mn-lt"/>
                <a:cs typeface="+mn-lt"/>
              </a:rPr>
              <a:t>Part II: Geo-IKP </a:t>
            </a:r>
            <a:r>
              <a:rPr lang="de-DE" sz="2400" dirty="0" err="1">
                <a:solidFill>
                  <a:srgbClr val="00A7E2"/>
                </a:solidFill>
                <a:latin typeface="Lato"/>
                <a:ea typeface="+mn-lt"/>
                <a:cs typeface="+mn-lt"/>
              </a:rPr>
              <a:t>use</a:t>
            </a:r>
            <a:r>
              <a:rPr lang="de-DE" sz="2400" dirty="0">
                <a:solidFill>
                  <a:srgbClr val="00A7E2"/>
                </a:solidFill>
                <a:latin typeface="Lato"/>
                <a:ea typeface="+mn-lt"/>
                <a:cs typeface="+mn-lt"/>
              </a:rPr>
              <a:t> </a:t>
            </a:r>
            <a:r>
              <a:rPr lang="de-DE" sz="2400" dirty="0" err="1">
                <a:solidFill>
                  <a:srgbClr val="00A7E2"/>
                </a:solidFill>
                <a:latin typeface="Lato"/>
                <a:ea typeface="+mn-lt"/>
                <a:cs typeface="+mn-lt"/>
              </a:rPr>
              <a:t>cases</a:t>
            </a:r>
            <a:r>
              <a:rPr lang="de-DE" sz="2400" dirty="0">
                <a:solidFill>
                  <a:srgbClr val="00A7E2"/>
                </a:solidFill>
                <a:latin typeface="Lato"/>
                <a:ea typeface="+mn-lt"/>
                <a:cs typeface="+mn-lt"/>
              </a:rPr>
              <a:t> </a:t>
            </a:r>
          </a:p>
          <a:p>
            <a:pPr marL="628650" indent="-342900">
              <a:lnSpc>
                <a:spcPct val="90000"/>
              </a:lnSpc>
              <a:spcAft>
                <a:spcPts val="600"/>
              </a:spcAft>
              <a:buClr>
                <a:srgbClr val="00A7E2"/>
              </a:buClr>
              <a:buFont typeface="Arial,Sans-Serif"/>
              <a:buChar char="•"/>
            </a:pPr>
            <a:r>
              <a:rPr lang="en-US" sz="2400" dirty="0">
                <a:latin typeface="Lato"/>
                <a:ea typeface="+mn-lt"/>
                <a:cs typeface="+mn-lt"/>
              </a:rPr>
              <a:t>How can the platform be used?</a:t>
            </a:r>
          </a:p>
          <a:p>
            <a:pPr marL="628650" indent="-342900">
              <a:lnSpc>
                <a:spcPct val="90000"/>
              </a:lnSpc>
              <a:spcAft>
                <a:spcPts val="600"/>
              </a:spcAft>
              <a:buClr>
                <a:srgbClr val="00A7E2"/>
              </a:buClr>
              <a:buFont typeface="Arial,Sans-Serif"/>
              <a:buChar char="•"/>
            </a:pPr>
            <a:r>
              <a:rPr lang="en-US" sz="2400" dirty="0">
                <a:latin typeface="Lato"/>
                <a:ea typeface="+mn-lt"/>
                <a:cs typeface="+mn-lt"/>
              </a:rPr>
              <a:t>Get started! </a:t>
            </a:r>
            <a:endParaRPr lang="en-US" sz="2400" dirty="0">
              <a:latin typeface="Lato"/>
              <a:ea typeface="Lato"/>
              <a:cs typeface="Calibri"/>
            </a:endParaRPr>
          </a:p>
        </p:txBody>
      </p:sp>
      <p:pic>
        <p:nvPicPr>
          <p:cNvPr id="3" name="Picture 4">
            <a:extLst>
              <a:ext uri="{FF2B5EF4-FFF2-40B4-BE49-F238E27FC236}">
                <a16:creationId xmlns:a16="http://schemas.microsoft.com/office/drawing/2014/main" id="{95E0ABA5-E5CE-57EC-A7DC-81F1EF9AAB1D}"/>
              </a:ext>
            </a:extLst>
          </p:cNvPr>
          <p:cNvPicPr>
            <a:picLocks noChangeAspect="1"/>
          </p:cNvPicPr>
          <p:nvPr/>
        </p:nvPicPr>
        <p:blipFill>
          <a:blip r:embed="rId5"/>
          <a:stretch>
            <a:fillRect/>
          </a:stretch>
        </p:blipFill>
        <p:spPr>
          <a:xfrm>
            <a:off x="9857396" y="1228664"/>
            <a:ext cx="2047384" cy="1329215"/>
          </a:xfrm>
          <a:prstGeom prst="rect">
            <a:avLst/>
          </a:prstGeom>
        </p:spPr>
      </p:pic>
      <p:pic>
        <p:nvPicPr>
          <p:cNvPr id="5" name="Picture 5">
            <a:extLst>
              <a:ext uri="{FF2B5EF4-FFF2-40B4-BE49-F238E27FC236}">
                <a16:creationId xmlns:a16="http://schemas.microsoft.com/office/drawing/2014/main" id="{CB8A488D-F88F-EA02-CDA9-74B2B29B51AE}"/>
              </a:ext>
            </a:extLst>
          </p:cNvPr>
          <p:cNvPicPr>
            <a:picLocks noChangeAspect="1"/>
          </p:cNvPicPr>
          <p:nvPr/>
        </p:nvPicPr>
        <p:blipFill>
          <a:blip r:embed="rId6"/>
          <a:stretch>
            <a:fillRect/>
          </a:stretch>
        </p:blipFill>
        <p:spPr>
          <a:xfrm>
            <a:off x="9981209" y="2616068"/>
            <a:ext cx="1798249" cy="304441"/>
          </a:xfrm>
          <a:prstGeom prst="rect">
            <a:avLst/>
          </a:prstGeom>
        </p:spPr>
      </p:pic>
      <p:pic>
        <p:nvPicPr>
          <p:cNvPr id="6" name="Picture 7" descr="Icon&#10;&#10;Description automatically generated">
            <a:extLst>
              <a:ext uri="{FF2B5EF4-FFF2-40B4-BE49-F238E27FC236}">
                <a16:creationId xmlns:a16="http://schemas.microsoft.com/office/drawing/2014/main" id="{021761E8-8925-A194-0232-631F14EC27DF}"/>
              </a:ext>
            </a:extLst>
          </p:cNvPr>
          <p:cNvPicPr>
            <a:picLocks noChangeAspect="1"/>
          </p:cNvPicPr>
          <p:nvPr/>
        </p:nvPicPr>
        <p:blipFill>
          <a:blip r:embed="rId7"/>
          <a:stretch>
            <a:fillRect/>
          </a:stretch>
        </p:blipFill>
        <p:spPr>
          <a:xfrm>
            <a:off x="10034947" y="3239036"/>
            <a:ext cx="1685925" cy="1609725"/>
          </a:xfrm>
          <a:prstGeom prst="rect">
            <a:avLst/>
          </a:prstGeom>
        </p:spPr>
      </p:pic>
      <p:pic>
        <p:nvPicPr>
          <p:cNvPr id="2" name="Picture 7">
            <a:extLst>
              <a:ext uri="{FF2B5EF4-FFF2-40B4-BE49-F238E27FC236}">
                <a16:creationId xmlns:a16="http://schemas.microsoft.com/office/drawing/2014/main" id="{23605143-9074-4FCC-EA1F-68F50C94D0D0}"/>
              </a:ext>
            </a:extLst>
          </p:cNvPr>
          <p:cNvPicPr>
            <a:picLocks noChangeAspect="1"/>
          </p:cNvPicPr>
          <p:nvPr/>
        </p:nvPicPr>
        <p:blipFill>
          <a:blip r:embed="rId8"/>
          <a:stretch>
            <a:fillRect/>
          </a:stretch>
        </p:blipFill>
        <p:spPr>
          <a:xfrm>
            <a:off x="9801879" y="5218256"/>
            <a:ext cx="2151932" cy="499973"/>
          </a:xfrm>
          <a:prstGeom prst="rect">
            <a:avLst/>
          </a:prstGeom>
        </p:spPr>
      </p:pic>
    </p:spTree>
    <p:extLst>
      <p:ext uri="{BB962C8B-B14F-4D97-AF65-F5344CB8AC3E}">
        <p14:creationId xmlns:p14="http://schemas.microsoft.com/office/powerpoint/2010/main" val="30298311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sz="1600">
              <a:solidFill>
                <a:srgbClr val="34C4F2"/>
              </a:solidFill>
              <a:latin typeface="Lato"/>
              <a:ea typeface="Lato"/>
              <a:cs typeface="Lato"/>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lIns="91440" tIns="45720" rIns="91440" bIns="45720" rtlCol="0" anchor="t">
              <a:spAutoFit/>
            </a:bodyPr>
            <a:lstStyle/>
            <a:p>
              <a:r>
                <a:rPr lang="en-US" sz="1050">
                  <a:solidFill>
                    <a:schemeClr val="bg1"/>
                  </a:solidFill>
                  <a:latin typeface="Lato"/>
                  <a:ea typeface="Lato"/>
                  <a:cs typeface="Lato"/>
                </a:rPr>
                <a:t>EU funded project</a:t>
              </a:r>
              <a:br>
                <a:rPr lang="en-US" sz="1050">
                  <a:latin typeface="Lato" panose="020F0502020204030203" pitchFamily="34" charset="0"/>
                  <a:ea typeface="Lato" panose="020F0502020204030203" pitchFamily="34" charset="0"/>
                  <a:cs typeface="Lato" panose="020F0502020204030203" pitchFamily="34" charset="0"/>
                </a:rPr>
              </a:br>
              <a:r>
                <a:rPr lang="en-GB" sz="1050">
                  <a:solidFill>
                    <a:schemeClr val="bg1"/>
                  </a:solidFill>
                  <a:latin typeface="Lato"/>
                  <a:ea typeface="Lato"/>
                  <a:cs typeface="Lato"/>
                </a:rPr>
                <a:t>GA no. </a:t>
              </a:r>
              <a:r>
                <a:rPr lang="en-GB" sz="1050">
                  <a:solidFill>
                    <a:schemeClr val="bg1"/>
                  </a:solidFill>
                  <a:effectLst/>
                  <a:latin typeface="Lato"/>
                  <a:ea typeface="Lato"/>
                  <a:cs typeface="Lato"/>
                </a:rPr>
                <a:t>776848</a:t>
              </a:r>
              <a:endParaRPr lang="nl-NL" sz="1050">
                <a:solidFill>
                  <a:schemeClr val="bg1"/>
                </a:solidFill>
                <a:latin typeface="Lato"/>
                <a:ea typeface="Lato"/>
                <a:cs typeface="Lato"/>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23220"/>
          </a:xfrm>
          <a:prstGeom prst="rect">
            <a:avLst/>
          </a:prstGeom>
          <a:noFill/>
        </p:spPr>
        <p:txBody>
          <a:bodyPr wrap="square" lIns="91440" tIns="45720" rIns="91440" bIns="45720" rtlCol="0" anchor="t">
            <a:spAutoFit/>
          </a:bodyPr>
          <a:lstStyle/>
          <a:p>
            <a:r>
              <a:rPr lang="en-GB" sz="2800" b="1">
                <a:solidFill>
                  <a:schemeClr val="bg1"/>
                </a:solidFill>
                <a:latin typeface="Lato"/>
                <a:ea typeface="Lato"/>
                <a:cs typeface="Lato"/>
              </a:rPr>
              <a:t>Get started!</a:t>
            </a:r>
            <a:endParaRPr lang="en-GB" sz="28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 name="TextBox 2">
            <a:extLst>
              <a:ext uri="{FF2B5EF4-FFF2-40B4-BE49-F238E27FC236}">
                <a16:creationId xmlns:a16="http://schemas.microsoft.com/office/drawing/2014/main" id="{8F5D796A-F0A4-A4B0-4450-9B3A0104A8C2}"/>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050">
                <a:solidFill>
                  <a:schemeClr val="bg1"/>
                </a:solidFill>
                <a:latin typeface="Lato" panose="020F0502020204030203" pitchFamily="34" charset="0"/>
                <a:ea typeface="Lato" panose="020F0502020204030203" pitchFamily="34" charset="0"/>
                <a:cs typeface="Lato" panose="020F0502020204030203" pitchFamily="34" charset="0"/>
              </a:rPr>
              <a:t>30</a:t>
            </a:r>
          </a:p>
        </p:txBody>
      </p:sp>
      <p:grpSp>
        <p:nvGrpSpPr>
          <p:cNvPr id="51" name="Group 50">
            <a:extLst>
              <a:ext uri="{FF2B5EF4-FFF2-40B4-BE49-F238E27FC236}">
                <a16:creationId xmlns:a16="http://schemas.microsoft.com/office/drawing/2014/main" id="{EA4D93E8-32EC-865C-8910-17B6B5BA3211}"/>
              </a:ext>
            </a:extLst>
          </p:cNvPr>
          <p:cNvGrpSpPr/>
          <p:nvPr/>
        </p:nvGrpSpPr>
        <p:grpSpPr>
          <a:xfrm>
            <a:off x="556252" y="1276984"/>
            <a:ext cx="11475290" cy="4903581"/>
            <a:chOff x="1019052" y="2067205"/>
            <a:chExt cx="10130546" cy="4122340"/>
          </a:xfrm>
        </p:grpSpPr>
        <p:pic>
          <p:nvPicPr>
            <p:cNvPr id="6" name="Picture 5">
              <a:extLst>
                <a:ext uri="{FF2B5EF4-FFF2-40B4-BE49-F238E27FC236}">
                  <a16:creationId xmlns:a16="http://schemas.microsoft.com/office/drawing/2014/main" id="{96EAC272-419D-EADA-9041-8AAF84E9F6AA}"/>
                </a:ext>
              </a:extLst>
            </p:cNvPr>
            <p:cNvPicPr>
              <a:picLocks noChangeAspect="1"/>
            </p:cNvPicPr>
            <p:nvPr/>
          </p:nvPicPr>
          <p:blipFill>
            <a:blip r:embed="rId5"/>
            <a:stretch>
              <a:fillRect/>
            </a:stretch>
          </p:blipFill>
          <p:spPr>
            <a:xfrm>
              <a:off x="4165405" y="2660731"/>
              <a:ext cx="3956722" cy="3352826"/>
            </a:xfrm>
            <a:prstGeom prst="rect">
              <a:avLst/>
            </a:prstGeom>
          </p:spPr>
        </p:pic>
        <p:grpSp>
          <p:nvGrpSpPr>
            <p:cNvPr id="11" name="Group 10">
              <a:extLst>
                <a:ext uri="{FF2B5EF4-FFF2-40B4-BE49-F238E27FC236}">
                  <a16:creationId xmlns:a16="http://schemas.microsoft.com/office/drawing/2014/main" id="{740FB0F5-BCE4-971D-F618-A51C51EB105A}"/>
                </a:ext>
              </a:extLst>
            </p:cNvPr>
            <p:cNvGrpSpPr/>
            <p:nvPr/>
          </p:nvGrpSpPr>
          <p:grpSpPr>
            <a:xfrm>
              <a:off x="7804256" y="4889741"/>
              <a:ext cx="3188693" cy="1299804"/>
              <a:chOff x="7804256" y="5245746"/>
              <a:chExt cx="3188693" cy="1782426"/>
            </a:xfrm>
          </p:grpSpPr>
          <p:sp>
            <p:nvSpPr>
              <p:cNvPr id="8" name="Speech Bubble: Rectangle 7">
                <a:extLst>
                  <a:ext uri="{FF2B5EF4-FFF2-40B4-BE49-F238E27FC236}">
                    <a16:creationId xmlns:a16="http://schemas.microsoft.com/office/drawing/2014/main" id="{648ABA71-D666-4032-DF77-30113BCB5A93}"/>
                  </a:ext>
                </a:extLst>
              </p:cNvPr>
              <p:cNvSpPr/>
              <p:nvPr/>
            </p:nvSpPr>
            <p:spPr>
              <a:xfrm>
                <a:off x="7865966" y="5245746"/>
                <a:ext cx="3126983" cy="1660296"/>
              </a:xfrm>
              <a:prstGeom prst="wedgeRectCallout">
                <a:avLst>
                  <a:gd name="adj1" fmla="val -63298"/>
                  <a:gd name="adj2" fmla="val -36550"/>
                </a:avLst>
              </a:prstGeom>
              <a:solidFill>
                <a:srgbClr val="B0DCE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200">
                  <a:latin typeface="Lato"/>
                  <a:ea typeface="Lato"/>
                  <a:cs typeface="Lato"/>
                </a:endParaRPr>
              </a:p>
            </p:txBody>
          </p:sp>
          <p:sp>
            <p:nvSpPr>
              <p:cNvPr id="9" name="TextBox 5">
                <a:extLst>
                  <a:ext uri="{FF2B5EF4-FFF2-40B4-BE49-F238E27FC236}">
                    <a16:creationId xmlns:a16="http://schemas.microsoft.com/office/drawing/2014/main" id="{E63CDD1D-596F-83E8-07F8-3CC2B887A2E3}"/>
                  </a:ext>
                </a:extLst>
              </p:cNvPr>
              <p:cNvSpPr txBox="1"/>
              <p:nvPr/>
            </p:nvSpPr>
            <p:spPr>
              <a:xfrm>
                <a:off x="7804256" y="5386790"/>
                <a:ext cx="3124737" cy="1641382"/>
              </a:xfrm>
              <a:prstGeom prst="rect">
                <a:avLst/>
              </a:prstGeom>
              <a:noFill/>
              <a:ln>
                <a:noFill/>
              </a:ln>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200">
                    <a:latin typeface="Lato"/>
                    <a:ea typeface="+mn-lt"/>
                    <a:cs typeface="+mn-lt"/>
                  </a:rPr>
                  <a:t>Any person living in the proximity of the </a:t>
                </a:r>
                <a:endParaRPr lang="en-US" sz="1600">
                  <a:latin typeface="Lato"/>
                  <a:ea typeface="+mn-lt"/>
                  <a:cs typeface="+mn-lt"/>
                </a:endParaRPr>
              </a:p>
              <a:p>
                <a:pPr algn="ctr"/>
                <a:r>
                  <a:rPr lang="en-US" sz="1200">
                    <a:latin typeface="Lato"/>
                    <a:ea typeface="+mn-lt"/>
                    <a:cs typeface="+mn-lt"/>
                  </a:rPr>
                  <a:t>OPERANDUM Open-air Laboratories or </a:t>
                </a:r>
                <a:endParaRPr lang="en-US" sz="1600">
                  <a:latin typeface="Lato"/>
                  <a:ea typeface="+mn-lt"/>
                  <a:cs typeface="+mn-lt"/>
                </a:endParaRPr>
              </a:p>
              <a:p>
                <a:pPr algn="ctr"/>
                <a:r>
                  <a:rPr lang="en-US" sz="1200">
                    <a:latin typeface="Lato"/>
                    <a:ea typeface="+mn-lt"/>
                    <a:cs typeface="+mn-lt"/>
                  </a:rPr>
                  <a:t>Nature-based Solutions, directly or indirectly impacted or having an influence on the functioning of those. </a:t>
                </a:r>
                <a:endParaRPr lang="en-US" sz="1600">
                  <a:latin typeface="Lato"/>
                  <a:ea typeface="Lato"/>
                  <a:cs typeface="Calibri"/>
                </a:endParaRPr>
              </a:p>
              <a:p>
                <a:pPr algn="ctr"/>
                <a:r>
                  <a:rPr lang="en-US" sz="1200">
                    <a:latin typeface="Lato"/>
                    <a:ea typeface="+mn-lt"/>
                    <a:cs typeface="+mn-lt"/>
                    <a:hlinkClick r:id="rId6"/>
                  </a:rPr>
                  <a:t>Citizen - GeoIKP User Guide</a:t>
                </a:r>
                <a:endParaRPr lang="en-US" sz="1200">
                  <a:effectLst/>
                  <a:latin typeface="Lato"/>
                  <a:ea typeface="+mn-lt"/>
                  <a:cs typeface="+mn-lt"/>
                </a:endParaRPr>
              </a:p>
              <a:p>
                <a:pPr marL="285750" indent="-143510">
                  <a:lnSpc>
                    <a:spcPct val="114999"/>
                  </a:lnSpc>
                  <a:buFont typeface="Arial" panose="020B0604020202020204" pitchFamily="34" charset="0"/>
                  <a:buChar char="•"/>
                </a:pPr>
                <a:endParaRPr lang="en-GB" sz="1200">
                  <a:solidFill>
                    <a:schemeClr val="bg1"/>
                  </a:solidFill>
                  <a:latin typeface="Lato"/>
                  <a:ea typeface="Times New Roman" panose="02020603050405020304" pitchFamily="18" charset="0"/>
                  <a:cs typeface="Calibri" panose="020F0502020204030204" pitchFamily="34" charset="0"/>
                </a:endParaRPr>
              </a:p>
            </p:txBody>
          </p:sp>
        </p:grpSp>
        <p:grpSp>
          <p:nvGrpSpPr>
            <p:cNvPr id="15" name="Group 14">
              <a:extLst>
                <a:ext uri="{FF2B5EF4-FFF2-40B4-BE49-F238E27FC236}">
                  <a16:creationId xmlns:a16="http://schemas.microsoft.com/office/drawing/2014/main" id="{D11E52AE-4FB1-62B5-3C95-18DDC5596830}"/>
                </a:ext>
              </a:extLst>
            </p:cNvPr>
            <p:cNvGrpSpPr/>
            <p:nvPr/>
          </p:nvGrpSpPr>
          <p:grpSpPr>
            <a:xfrm>
              <a:off x="1731307" y="2088545"/>
              <a:ext cx="2432342" cy="928389"/>
              <a:chOff x="1731307" y="2488595"/>
              <a:chExt cx="2432342" cy="928389"/>
            </a:xfrm>
          </p:grpSpPr>
          <p:sp>
            <p:nvSpPr>
              <p:cNvPr id="13" name="Speech Bubble: Rectangle 12">
                <a:extLst>
                  <a:ext uri="{FF2B5EF4-FFF2-40B4-BE49-F238E27FC236}">
                    <a16:creationId xmlns:a16="http://schemas.microsoft.com/office/drawing/2014/main" id="{CE1D4366-7311-8016-B6DE-1D0C5666C528}"/>
                  </a:ext>
                </a:extLst>
              </p:cNvPr>
              <p:cNvSpPr/>
              <p:nvPr/>
            </p:nvSpPr>
            <p:spPr>
              <a:xfrm>
                <a:off x="1750515" y="2488595"/>
                <a:ext cx="2350848" cy="925367"/>
              </a:xfrm>
              <a:prstGeom prst="wedgeRectCallout">
                <a:avLst>
                  <a:gd name="adj1" fmla="val 67263"/>
                  <a:gd name="adj2" fmla="val 71130"/>
                </a:avLst>
              </a:prstGeom>
              <a:solidFill>
                <a:srgbClr val="BBD69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200">
                  <a:latin typeface="Lato"/>
                  <a:ea typeface="Lato"/>
                  <a:cs typeface="Lato"/>
                </a:endParaRPr>
              </a:p>
            </p:txBody>
          </p:sp>
          <p:sp>
            <p:nvSpPr>
              <p:cNvPr id="14" name="TextBox 8">
                <a:extLst>
                  <a:ext uri="{FF2B5EF4-FFF2-40B4-BE49-F238E27FC236}">
                    <a16:creationId xmlns:a16="http://schemas.microsoft.com/office/drawing/2014/main" id="{40E090A6-2EDC-9B37-5FD6-05DD8DAFB4BA}"/>
                  </a:ext>
                </a:extLst>
              </p:cNvPr>
              <p:cNvSpPr txBox="1"/>
              <p:nvPr/>
            </p:nvSpPr>
            <p:spPr>
              <a:xfrm>
                <a:off x="1731307" y="2550201"/>
                <a:ext cx="2432342" cy="866783"/>
              </a:xfrm>
              <a:prstGeom prst="rect">
                <a:avLst/>
              </a:prstGeom>
              <a:noFill/>
              <a:ln>
                <a:noFill/>
              </a:ln>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200">
                    <a:latin typeface="Lato"/>
                    <a:ea typeface="+mn-lt"/>
                    <a:cs typeface="+mn-lt"/>
                  </a:rPr>
                  <a:t>Universities and research organizations engaged in research and development and training of individuals and/or organizations.</a:t>
                </a:r>
                <a:endParaRPr lang="en-US" sz="1600">
                  <a:latin typeface="Lato"/>
                  <a:ea typeface="Lato"/>
                  <a:cs typeface="Lato"/>
                </a:endParaRPr>
              </a:p>
              <a:p>
                <a:pPr algn="ctr"/>
                <a:r>
                  <a:rPr lang="en-US" sz="1200">
                    <a:latin typeface="Lato"/>
                    <a:ea typeface="+mn-lt"/>
                    <a:cs typeface="+mn-lt"/>
                    <a:hlinkClick r:id="rId7"/>
                  </a:rPr>
                  <a:t>Scientist - GeoIKP User Guide</a:t>
                </a:r>
                <a:r>
                  <a:rPr lang="en-US" sz="1200">
                    <a:latin typeface="Lato"/>
                    <a:ea typeface="+mn-lt"/>
                    <a:cs typeface="+mn-lt"/>
                  </a:rPr>
                  <a:t> </a:t>
                </a:r>
                <a:endParaRPr lang="en-US" sz="1600">
                  <a:latin typeface="Lato"/>
                  <a:ea typeface="+mn-lt"/>
                  <a:cs typeface="+mn-lt"/>
                </a:endParaRPr>
              </a:p>
            </p:txBody>
          </p:sp>
        </p:grpSp>
        <p:grpSp>
          <p:nvGrpSpPr>
            <p:cNvPr id="24" name="Group 23">
              <a:extLst>
                <a:ext uri="{FF2B5EF4-FFF2-40B4-BE49-F238E27FC236}">
                  <a16:creationId xmlns:a16="http://schemas.microsoft.com/office/drawing/2014/main" id="{30A3BBC6-2897-998C-0672-EC0A4BDC13C1}"/>
                </a:ext>
              </a:extLst>
            </p:cNvPr>
            <p:cNvGrpSpPr/>
            <p:nvPr/>
          </p:nvGrpSpPr>
          <p:grpSpPr>
            <a:xfrm>
              <a:off x="6953141" y="2067205"/>
              <a:ext cx="3683348" cy="669722"/>
              <a:chOff x="6905516" y="2381530"/>
              <a:chExt cx="3683348" cy="755447"/>
            </a:xfrm>
          </p:grpSpPr>
          <p:sp>
            <p:nvSpPr>
              <p:cNvPr id="22" name="Speech Bubble: Rectangle 21">
                <a:extLst>
                  <a:ext uri="{FF2B5EF4-FFF2-40B4-BE49-F238E27FC236}">
                    <a16:creationId xmlns:a16="http://schemas.microsoft.com/office/drawing/2014/main" id="{6AD55EF2-0FAE-2448-95DF-4A84C6BB9BA8}"/>
                  </a:ext>
                </a:extLst>
              </p:cNvPr>
              <p:cNvSpPr/>
              <p:nvPr/>
            </p:nvSpPr>
            <p:spPr>
              <a:xfrm>
                <a:off x="6911075" y="2381530"/>
                <a:ext cx="3649715" cy="755447"/>
              </a:xfrm>
              <a:prstGeom prst="wedgeRectCallout">
                <a:avLst>
                  <a:gd name="adj1" fmla="val -48570"/>
                  <a:gd name="adj2" fmla="val 72739"/>
                </a:avLst>
              </a:prstGeom>
              <a:solidFill>
                <a:srgbClr val="41A5C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200">
                  <a:latin typeface="Lato"/>
                  <a:ea typeface="Lato"/>
                  <a:cs typeface="Lato"/>
                </a:endParaRPr>
              </a:p>
            </p:txBody>
          </p:sp>
          <p:sp>
            <p:nvSpPr>
              <p:cNvPr id="23" name="TextBox 11">
                <a:extLst>
                  <a:ext uri="{FF2B5EF4-FFF2-40B4-BE49-F238E27FC236}">
                    <a16:creationId xmlns:a16="http://schemas.microsoft.com/office/drawing/2014/main" id="{59AB0271-338D-2DE0-6C30-25FB8B9E7947}"/>
                  </a:ext>
                </a:extLst>
              </p:cNvPr>
              <p:cNvSpPr txBox="1"/>
              <p:nvPr/>
            </p:nvSpPr>
            <p:spPr>
              <a:xfrm>
                <a:off x="6905516" y="2427678"/>
                <a:ext cx="3683348" cy="627500"/>
              </a:xfrm>
              <a:prstGeom prst="rect">
                <a:avLst/>
              </a:prstGeom>
              <a:noFill/>
              <a:ln>
                <a:noFill/>
              </a:ln>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200">
                    <a:latin typeface="Lato"/>
                    <a:ea typeface="+mn-lt"/>
                    <a:cs typeface="+mn-lt"/>
                  </a:rPr>
                  <a:t>Privately owned profit-orientated business and industrial groups.</a:t>
                </a:r>
                <a:endParaRPr lang="en-GB" sz="1600">
                  <a:latin typeface="Lato"/>
                  <a:ea typeface="+mn-lt"/>
                  <a:cs typeface="+mn-lt"/>
                </a:endParaRPr>
              </a:p>
              <a:p>
                <a:pPr algn="ctr"/>
                <a:r>
                  <a:rPr lang="en-US" sz="1200">
                    <a:latin typeface="Lato"/>
                    <a:ea typeface="+mn-lt"/>
                    <a:cs typeface="+mn-lt"/>
                    <a:hlinkClick r:id="rId8"/>
                  </a:rPr>
                  <a:t>Business &amp; Investors - GeoIKP User Guide</a:t>
                </a:r>
                <a:r>
                  <a:rPr lang="en-US" sz="1200">
                    <a:latin typeface="Lato"/>
                    <a:ea typeface="+mn-lt"/>
                    <a:cs typeface="+mn-lt"/>
                  </a:rPr>
                  <a:t> </a:t>
                </a:r>
                <a:endParaRPr lang="en-GB" sz="1600">
                  <a:latin typeface="Lato"/>
                  <a:ea typeface="Lato"/>
                  <a:cs typeface="Calibri" panose="020F0502020204030204"/>
                </a:endParaRPr>
              </a:p>
            </p:txBody>
          </p:sp>
        </p:grpSp>
        <p:grpSp>
          <p:nvGrpSpPr>
            <p:cNvPr id="29" name="Group 28">
              <a:extLst>
                <a:ext uri="{FF2B5EF4-FFF2-40B4-BE49-F238E27FC236}">
                  <a16:creationId xmlns:a16="http://schemas.microsoft.com/office/drawing/2014/main" id="{17AE6FE1-72D6-D9A5-F2F1-B6F9A5C989ED}"/>
                </a:ext>
              </a:extLst>
            </p:cNvPr>
            <p:cNvGrpSpPr/>
            <p:nvPr/>
          </p:nvGrpSpPr>
          <p:grpSpPr>
            <a:xfrm>
              <a:off x="1019052" y="3422447"/>
              <a:ext cx="3298123" cy="1189454"/>
              <a:chOff x="1594579" y="3822497"/>
              <a:chExt cx="2709253" cy="1189454"/>
            </a:xfrm>
          </p:grpSpPr>
          <p:sp>
            <p:nvSpPr>
              <p:cNvPr id="27" name="Speech Bubble: Rectangle 26">
                <a:extLst>
                  <a:ext uri="{FF2B5EF4-FFF2-40B4-BE49-F238E27FC236}">
                    <a16:creationId xmlns:a16="http://schemas.microsoft.com/office/drawing/2014/main" id="{6B2A2C8B-B4B5-4A94-FAD7-CF9D1D69C8E4}"/>
                  </a:ext>
                </a:extLst>
              </p:cNvPr>
              <p:cNvSpPr/>
              <p:nvPr/>
            </p:nvSpPr>
            <p:spPr>
              <a:xfrm>
                <a:off x="1689354" y="3822497"/>
                <a:ext cx="2513591" cy="1189454"/>
              </a:xfrm>
              <a:prstGeom prst="wedgeRectCallout">
                <a:avLst>
                  <a:gd name="adj1" fmla="val 52294"/>
                  <a:gd name="adj2" fmla="val 84201"/>
                </a:avLst>
              </a:prstGeom>
              <a:solidFill>
                <a:srgbClr val="73859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200">
                  <a:latin typeface="Lato"/>
                  <a:ea typeface="Lato"/>
                  <a:cs typeface="Lato"/>
                </a:endParaRPr>
              </a:p>
            </p:txBody>
          </p:sp>
          <p:sp>
            <p:nvSpPr>
              <p:cNvPr id="28" name="TextBox 14">
                <a:extLst>
                  <a:ext uri="{FF2B5EF4-FFF2-40B4-BE49-F238E27FC236}">
                    <a16:creationId xmlns:a16="http://schemas.microsoft.com/office/drawing/2014/main" id="{18562CAA-EBB5-963C-F990-B734A660AF97}"/>
                  </a:ext>
                </a:extLst>
              </p:cNvPr>
              <p:cNvSpPr txBox="1"/>
              <p:nvPr/>
            </p:nvSpPr>
            <p:spPr>
              <a:xfrm>
                <a:off x="1594579" y="3928180"/>
                <a:ext cx="2709253" cy="1022027"/>
              </a:xfrm>
              <a:prstGeom prst="rect">
                <a:avLst/>
              </a:prstGeom>
              <a:noFill/>
              <a:ln>
                <a:noFill/>
              </a:ln>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200">
                    <a:latin typeface="Lato"/>
                    <a:ea typeface="+mn-lt"/>
                    <a:cs typeface="+mn-lt"/>
                  </a:rPr>
                  <a:t>Supranational, national and local government; intergovernmental and multilateral organizations. Public and semi-public entities/authorities that have interest in OPERANDUM related topics.</a:t>
                </a:r>
                <a:endParaRPr lang="en-US" sz="1600">
                  <a:latin typeface="Lato"/>
                  <a:ea typeface="Lato"/>
                  <a:cs typeface="Lato"/>
                </a:endParaRPr>
              </a:p>
              <a:p>
                <a:pPr algn="ctr"/>
                <a:r>
                  <a:rPr lang="en-US" sz="1200">
                    <a:latin typeface="Lato"/>
                    <a:ea typeface="+mn-lt"/>
                    <a:cs typeface="+mn-lt"/>
                    <a:hlinkClick r:id="rId9"/>
                  </a:rPr>
                  <a:t>Policy-maker - GeoIKP User Guide</a:t>
                </a:r>
                <a:r>
                  <a:rPr lang="en-US" sz="1200">
                    <a:latin typeface="Lato"/>
                    <a:ea typeface="+mn-lt"/>
                    <a:cs typeface="+mn-lt"/>
                  </a:rPr>
                  <a:t> </a:t>
                </a:r>
                <a:endParaRPr lang="en-US" sz="1600">
                  <a:latin typeface="Lato"/>
                  <a:ea typeface="Lato"/>
                  <a:cs typeface="Calibri" panose="020F0502020204030204"/>
                </a:endParaRPr>
              </a:p>
            </p:txBody>
          </p:sp>
        </p:grpSp>
        <p:grpSp>
          <p:nvGrpSpPr>
            <p:cNvPr id="33" name="Group 32">
              <a:extLst>
                <a:ext uri="{FF2B5EF4-FFF2-40B4-BE49-F238E27FC236}">
                  <a16:creationId xmlns:a16="http://schemas.microsoft.com/office/drawing/2014/main" id="{BACF6C11-C854-A4AB-8036-A3025F91C0E1}"/>
                </a:ext>
              </a:extLst>
            </p:cNvPr>
            <p:cNvGrpSpPr/>
            <p:nvPr/>
          </p:nvGrpSpPr>
          <p:grpSpPr>
            <a:xfrm>
              <a:off x="7827199" y="3546808"/>
              <a:ext cx="3322399" cy="726233"/>
              <a:chOff x="7827199" y="3946858"/>
              <a:chExt cx="3322399" cy="726233"/>
            </a:xfrm>
          </p:grpSpPr>
          <p:sp>
            <p:nvSpPr>
              <p:cNvPr id="31" name="Speech Bubble: Rectangle 30">
                <a:extLst>
                  <a:ext uri="{FF2B5EF4-FFF2-40B4-BE49-F238E27FC236}">
                    <a16:creationId xmlns:a16="http://schemas.microsoft.com/office/drawing/2014/main" id="{FD21B158-C9EF-E97E-9FC1-71D65F713DA8}"/>
                  </a:ext>
                </a:extLst>
              </p:cNvPr>
              <p:cNvSpPr/>
              <p:nvPr/>
            </p:nvSpPr>
            <p:spPr>
              <a:xfrm>
                <a:off x="7878749" y="3946858"/>
                <a:ext cx="3158761" cy="726233"/>
              </a:xfrm>
              <a:prstGeom prst="wedgeRectCallout">
                <a:avLst>
                  <a:gd name="adj1" fmla="val -69806"/>
                  <a:gd name="adj2" fmla="val -56334"/>
                </a:avLst>
              </a:prstGeom>
              <a:solidFill>
                <a:srgbClr val="4B87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200">
                  <a:latin typeface="Lato"/>
                  <a:ea typeface="Lato"/>
                  <a:cs typeface="Lato"/>
                </a:endParaRPr>
              </a:p>
            </p:txBody>
          </p:sp>
          <p:sp>
            <p:nvSpPr>
              <p:cNvPr id="32" name="TextBox 17">
                <a:extLst>
                  <a:ext uri="{FF2B5EF4-FFF2-40B4-BE49-F238E27FC236}">
                    <a16:creationId xmlns:a16="http://schemas.microsoft.com/office/drawing/2014/main" id="{B81BACD0-AB9D-EEBB-0D53-053BC5057808}"/>
                  </a:ext>
                </a:extLst>
              </p:cNvPr>
              <p:cNvSpPr txBox="1"/>
              <p:nvPr/>
            </p:nvSpPr>
            <p:spPr>
              <a:xfrm>
                <a:off x="7827199" y="4008226"/>
                <a:ext cx="3322399" cy="543357"/>
              </a:xfrm>
              <a:prstGeom prst="rect">
                <a:avLst/>
              </a:prstGeom>
              <a:noFill/>
              <a:ln>
                <a:noFill/>
              </a:ln>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200">
                    <a:latin typeface="Lato"/>
                    <a:ea typeface="+mn-lt"/>
                    <a:cs typeface="+mn-lt"/>
                  </a:rPr>
                  <a:t>Associations of categories, organizations, interest group.</a:t>
                </a:r>
              </a:p>
              <a:p>
                <a:pPr algn="ctr"/>
                <a:r>
                  <a:rPr lang="en-US" sz="1200">
                    <a:latin typeface="Lato"/>
                    <a:ea typeface="+mn-lt"/>
                    <a:cs typeface="+mn-lt"/>
                    <a:hlinkClick r:id="rId10"/>
                  </a:rPr>
                  <a:t>Association - GeoIKP User Guide</a:t>
                </a:r>
                <a:r>
                  <a:rPr lang="en-US" sz="1200">
                    <a:latin typeface="Lato"/>
                    <a:ea typeface="+mn-lt"/>
                    <a:cs typeface="+mn-lt"/>
                  </a:rPr>
                  <a:t> </a:t>
                </a:r>
                <a:endParaRPr lang="en-US" sz="1600">
                  <a:latin typeface="Lato"/>
                  <a:ea typeface="+mn-lt"/>
                  <a:cs typeface="+mn-lt"/>
                </a:endParaRPr>
              </a:p>
            </p:txBody>
          </p:sp>
        </p:grpSp>
        <p:grpSp>
          <p:nvGrpSpPr>
            <p:cNvPr id="37" name="Group 36">
              <a:extLst>
                <a:ext uri="{FF2B5EF4-FFF2-40B4-BE49-F238E27FC236}">
                  <a16:creationId xmlns:a16="http://schemas.microsoft.com/office/drawing/2014/main" id="{084B3A44-F9EA-4F54-C361-313D8ABFE951}"/>
                </a:ext>
              </a:extLst>
            </p:cNvPr>
            <p:cNvGrpSpPr/>
            <p:nvPr/>
          </p:nvGrpSpPr>
          <p:grpSpPr>
            <a:xfrm>
              <a:off x="1208199" y="5253593"/>
              <a:ext cx="3621117" cy="877949"/>
              <a:chOff x="1459715" y="5653643"/>
              <a:chExt cx="3380044" cy="877949"/>
            </a:xfrm>
          </p:grpSpPr>
          <p:sp>
            <p:nvSpPr>
              <p:cNvPr id="35" name="Speech Bubble: Rectangle 34">
                <a:extLst>
                  <a:ext uri="{FF2B5EF4-FFF2-40B4-BE49-F238E27FC236}">
                    <a16:creationId xmlns:a16="http://schemas.microsoft.com/office/drawing/2014/main" id="{9AA5C77B-2F54-8572-0567-3C05396861A4}"/>
                  </a:ext>
                </a:extLst>
              </p:cNvPr>
              <p:cNvSpPr/>
              <p:nvPr/>
            </p:nvSpPr>
            <p:spPr>
              <a:xfrm>
                <a:off x="1459715" y="5653643"/>
                <a:ext cx="3226126" cy="821135"/>
              </a:xfrm>
              <a:prstGeom prst="wedgeRectCallout">
                <a:avLst>
                  <a:gd name="adj1" fmla="val 97709"/>
                  <a:gd name="adj2" fmla="val 42584"/>
                </a:avLst>
              </a:prstGeom>
              <a:solidFill>
                <a:srgbClr val="4FB59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200">
                  <a:latin typeface="Lato"/>
                  <a:ea typeface="Lato"/>
                  <a:cs typeface="Lato"/>
                </a:endParaRPr>
              </a:p>
            </p:txBody>
          </p:sp>
          <p:sp>
            <p:nvSpPr>
              <p:cNvPr id="36" name="TextBox 20">
                <a:extLst>
                  <a:ext uri="{FF2B5EF4-FFF2-40B4-BE49-F238E27FC236}">
                    <a16:creationId xmlns:a16="http://schemas.microsoft.com/office/drawing/2014/main" id="{372992B7-F983-A29A-AE7A-D29D0D6281ED}"/>
                  </a:ext>
                </a:extLst>
              </p:cNvPr>
              <p:cNvSpPr txBox="1"/>
              <p:nvPr/>
            </p:nvSpPr>
            <p:spPr>
              <a:xfrm>
                <a:off x="1501055" y="5671546"/>
                <a:ext cx="3338704" cy="860046"/>
              </a:xfrm>
              <a:prstGeom prst="rect">
                <a:avLst/>
              </a:prstGeom>
              <a:noFill/>
              <a:ln>
                <a:noFill/>
              </a:ln>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200">
                    <a:latin typeface="Lato"/>
                    <a:ea typeface="+mn-lt"/>
                    <a:cs typeface="+mn-lt"/>
                  </a:rPr>
                  <a:t>Any other stakeholder that might use the platform to acquire information about the project or Nature-based Solutions, including social media and news outlets.</a:t>
                </a:r>
              </a:p>
              <a:p>
                <a:pPr algn="ctr"/>
                <a:r>
                  <a:rPr lang="en-US" sz="1200">
                    <a:latin typeface="Lato"/>
                    <a:ea typeface="+mn-lt"/>
                    <a:cs typeface="+mn-lt"/>
                    <a:hlinkClick r:id="rId11"/>
                  </a:rPr>
                  <a:t>News &amp; Media - GeoIKP User Guide</a:t>
                </a:r>
                <a:r>
                  <a:rPr lang="en-US" sz="1200">
                    <a:latin typeface="Lato"/>
                    <a:ea typeface="+mn-lt"/>
                    <a:cs typeface="+mn-lt"/>
                  </a:rPr>
                  <a:t> </a:t>
                </a:r>
                <a:endParaRPr lang="en-US" sz="1200">
                  <a:effectLst/>
                  <a:latin typeface="Lato"/>
                  <a:ea typeface="+mn-lt"/>
                  <a:cs typeface="+mn-lt"/>
                </a:endParaRPr>
              </a:p>
              <a:p>
                <a:pPr marL="285750" indent="-143510">
                  <a:lnSpc>
                    <a:spcPct val="114999"/>
                  </a:lnSpc>
                  <a:buFont typeface="Arial" panose="020B0604020202020204" pitchFamily="34" charset="0"/>
                  <a:buChar char="•"/>
                </a:pPr>
                <a:endParaRPr lang="en-GB" sz="1200">
                  <a:solidFill>
                    <a:schemeClr val="bg1"/>
                  </a:solidFill>
                  <a:effectLst/>
                  <a:latin typeface="Lato"/>
                  <a:ea typeface="Times New Roman" panose="02020603050405020304" pitchFamily="18" charset="0"/>
                  <a:cs typeface="Calibri" panose="020F0502020204030204" pitchFamily="34" charset="0"/>
                </a:endParaRPr>
              </a:p>
            </p:txBody>
          </p:sp>
        </p:grpSp>
      </p:grpSp>
      <p:pic>
        <p:nvPicPr>
          <p:cNvPr id="38" name="Picture 38" descr="Logo, company name&#10;&#10;Description automatically generated">
            <a:extLst>
              <a:ext uri="{FF2B5EF4-FFF2-40B4-BE49-F238E27FC236}">
                <a16:creationId xmlns:a16="http://schemas.microsoft.com/office/drawing/2014/main" id="{05FBD5AD-7AB7-5E5A-1F79-F2E125745163}"/>
              </a:ext>
            </a:extLst>
          </p:cNvPr>
          <p:cNvPicPr>
            <a:picLocks noChangeAspect="1"/>
          </p:cNvPicPr>
          <p:nvPr/>
        </p:nvPicPr>
        <p:blipFill>
          <a:blip r:embed="rId12"/>
          <a:stretch>
            <a:fillRect/>
          </a:stretch>
        </p:blipFill>
        <p:spPr>
          <a:xfrm>
            <a:off x="5454648" y="3154361"/>
            <a:ext cx="1677811" cy="1455914"/>
          </a:xfrm>
          <a:prstGeom prst="rect">
            <a:avLst/>
          </a:prstGeom>
        </p:spPr>
      </p:pic>
      <p:sp>
        <p:nvSpPr>
          <p:cNvPr id="46" name="Rectangle 45">
            <a:extLst>
              <a:ext uri="{FF2B5EF4-FFF2-40B4-BE49-F238E27FC236}">
                <a16:creationId xmlns:a16="http://schemas.microsoft.com/office/drawing/2014/main" id="{F1DC15C1-CCB9-557D-F1EF-41914CD603F6}"/>
              </a:ext>
            </a:extLst>
          </p:cNvPr>
          <p:cNvSpPr/>
          <p:nvPr/>
        </p:nvSpPr>
        <p:spPr>
          <a:xfrm>
            <a:off x="0" y="-14111"/>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sz="1600">
              <a:solidFill>
                <a:srgbClr val="34C4F2"/>
              </a:solidFill>
              <a:latin typeface="Lato"/>
              <a:ea typeface="Lato"/>
              <a:cs typeface="Lato"/>
            </a:endParaRPr>
          </a:p>
        </p:txBody>
      </p:sp>
      <p:pic>
        <p:nvPicPr>
          <p:cNvPr id="48" name="Picture 47" descr="Logo&#10;&#10;Description automatically generated">
            <a:extLst>
              <a:ext uri="{FF2B5EF4-FFF2-40B4-BE49-F238E27FC236}">
                <a16:creationId xmlns:a16="http://schemas.microsoft.com/office/drawing/2014/main" id="{897019A3-2509-8AD0-0705-9FC78D50D237}"/>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204514" y="128981"/>
            <a:ext cx="927800" cy="711674"/>
          </a:xfrm>
          <a:prstGeom prst="rect">
            <a:avLst/>
          </a:prstGeom>
        </p:spPr>
      </p:pic>
      <p:sp>
        <p:nvSpPr>
          <p:cNvPr id="50" name="TextBox 49">
            <a:extLst>
              <a:ext uri="{FF2B5EF4-FFF2-40B4-BE49-F238E27FC236}">
                <a16:creationId xmlns:a16="http://schemas.microsoft.com/office/drawing/2014/main" id="{405B7AFB-373A-7E86-D443-589078B70A86}"/>
              </a:ext>
            </a:extLst>
          </p:cNvPr>
          <p:cNvSpPr txBox="1"/>
          <p:nvPr/>
        </p:nvSpPr>
        <p:spPr>
          <a:xfrm>
            <a:off x="157456" y="170407"/>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Get started with </a:t>
            </a:r>
            <a:r>
              <a:rPr lang="en-GB" sz="3200" b="1" dirty="0" err="1">
                <a:solidFill>
                  <a:schemeClr val="bg1"/>
                </a:solidFill>
                <a:latin typeface="Lato"/>
                <a:ea typeface="Lato"/>
                <a:cs typeface="Lato"/>
              </a:rPr>
              <a:t>GeoIKP</a:t>
            </a:r>
            <a:r>
              <a:rPr lang="en-GB" sz="3200" b="1" dirty="0">
                <a:solidFill>
                  <a:schemeClr val="bg1"/>
                </a:solidFill>
                <a:latin typeface="Lato"/>
                <a:ea typeface="Lato"/>
                <a:cs typeface="Lato"/>
              </a:rPr>
              <a:t> user guides!</a:t>
            </a:r>
            <a:endParaRPr lang="en-GB" sz="32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7000376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DA2805A9-8AB4-6231-54B6-CE2F5AE338CC}"/>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3" name="TextBox 2">
            <a:extLst>
              <a:ext uri="{FF2B5EF4-FFF2-40B4-BE49-F238E27FC236}">
                <a16:creationId xmlns:a16="http://schemas.microsoft.com/office/drawing/2014/main" id="{0778E67B-58A0-DCF7-2F80-36CA5EDA0ECE}"/>
              </a:ext>
            </a:extLst>
          </p:cNvPr>
          <p:cNvSpPr txBox="1"/>
          <p:nvPr/>
        </p:nvSpPr>
        <p:spPr>
          <a:xfrm>
            <a:off x="194928" y="361618"/>
            <a:ext cx="11363419" cy="1077218"/>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Take home messages: </a:t>
            </a:r>
            <a:r>
              <a:rPr lang="en-GB" sz="3200" b="1" dirty="0" err="1">
                <a:solidFill>
                  <a:schemeClr val="bg1"/>
                </a:solidFill>
                <a:latin typeface="Lato"/>
                <a:ea typeface="Lato"/>
                <a:cs typeface="Lato"/>
              </a:rPr>
              <a:t>GeoIKP</a:t>
            </a:r>
            <a:r>
              <a:rPr lang="en-GB" sz="3200" b="1" dirty="0">
                <a:solidFill>
                  <a:schemeClr val="bg1"/>
                </a:solidFill>
                <a:latin typeface="Lato"/>
                <a:ea typeface="Lato"/>
                <a:cs typeface="Lato"/>
              </a:rPr>
              <a:t> - </a:t>
            </a:r>
            <a:r>
              <a:rPr lang="en-GB" sz="3200" b="1" dirty="0" err="1">
                <a:solidFill>
                  <a:schemeClr val="bg1"/>
                </a:solidFill>
                <a:latin typeface="Lato"/>
                <a:ea typeface="Lato"/>
                <a:cs typeface="Lato"/>
              </a:rPr>
              <a:t>NbS</a:t>
            </a:r>
            <a:r>
              <a:rPr lang="en-GB" sz="3200" b="1" dirty="0">
                <a:solidFill>
                  <a:schemeClr val="bg1"/>
                </a:solidFill>
                <a:latin typeface="Lato"/>
                <a:ea typeface="Lato"/>
                <a:cs typeface="Lato"/>
              </a:rPr>
              <a:t> Platform </a:t>
            </a: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4" name="Picture 3">
            <a:extLst>
              <a:ext uri="{FF2B5EF4-FFF2-40B4-BE49-F238E27FC236}">
                <a16:creationId xmlns:a16="http://schemas.microsoft.com/office/drawing/2014/main" id="{AD52CB7B-EF21-90F7-4DBC-70E6A8D82C86}"/>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9938654" y="6352565"/>
            <a:ext cx="796359" cy="464738"/>
          </a:xfrm>
          <a:prstGeom prst="rect">
            <a:avLst/>
          </a:prstGeom>
          <a:noFill/>
        </p:spPr>
      </p:pic>
      <p:sp>
        <p:nvSpPr>
          <p:cNvPr id="7" name="TextBox 6">
            <a:extLst>
              <a:ext uri="{FF2B5EF4-FFF2-40B4-BE49-F238E27FC236}">
                <a16:creationId xmlns:a16="http://schemas.microsoft.com/office/drawing/2014/main" id="{46802F28-FA66-8C6A-31A2-1D16DE9D5DC1}"/>
              </a:ext>
            </a:extLst>
          </p:cNvPr>
          <p:cNvSpPr txBox="1"/>
          <p:nvPr/>
        </p:nvSpPr>
        <p:spPr>
          <a:xfrm>
            <a:off x="10762859" y="6380683"/>
            <a:ext cx="1316798" cy="430887"/>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91531BBC-4F11-F173-2457-3BDA27AD4C54}"/>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31</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9" name="TextBox 8">
            <a:extLst>
              <a:ext uri="{FF2B5EF4-FFF2-40B4-BE49-F238E27FC236}">
                <a16:creationId xmlns:a16="http://schemas.microsoft.com/office/drawing/2014/main" id="{4B1EBA6A-230B-1C62-51A6-A185172FA667}"/>
              </a:ext>
            </a:extLst>
          </p:cNvPr>
          <p:cNvSpPr txBox="1"/>
          <p:nvPr/>
        </p:nvSpPr>
        <p:spPr>
          <a:xfrm>
            <a:off x="370114" y="1204686"/>
            <a:ext cx="11209866" cy="44935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2200" dirty="0">
              <a:solidFill>
                <a:schemeClr val="bg1"/>
              </a:solidFill>
              <a:latin typeface="Lato" panose="020F0502020204030203" pitchFamily="34" charset="0"/>
              <a:ea typeface="Lato" panose="020F0502020204030203" pitchFamily="34" charset="0"/>
              <a:cs typeface="Lato" panose="020F0502020204030203" pitchFamily="34" charset="0"/>
            </a:endParaRPr>
          </a:p>
          <a:p>
            <a:pPr marL="342900" indent="-342900">
              <a:buAutoNum type="arabicParenR"/>
            </a:pPr>
            <a:r>
              <a:rPr lang="en-US" sz="2200" dirty="0">
                <a:solidFill>
                  <a:schemeClr val="bg1"/>
                </a:solidFill>
                <a:latin typeface="Lato" panose="020F0502020204030203" pitchFamily="34" charset="0"/>
                <a:ea typeface="Lato" panose="020F0502020204030203" pitchFamily="34" charset="0"/>
                <a:cs typeface="Lato" panose="020F0502020204030203" pitchFamily="34" charset="0"/>
              </a:rPr>
              <a:t>The </a:t>
            </a:r>
            <a:r>
              <a:rPr lang="en-US" sz="2200" dirty="0" err="1">
                <a:solidFill>
                  <a:schemeClr val="bg1"/>
                </a:solidFill>
                <a:latin typeface="Lato" panose="020F0502020204030203" pitchFamily="34" charset="0"/>
                <a:ea typeface="Lato" panose="020F0502020204030203" pitchFamily="34" charset="0"/>
                <a:cs typeface="Lato" panose="020F0502020204030203" pitchFamily="34" charset="0"/>
              </a:rPr>
              <a:t>GeoIKP</a:t>
            </a:r>
            <a:r>
              <a:rPr lang="en-US" sz="2200" dirty="0">
                <a:solidFill>
                  <a:schemeClr val="bg1"/>
                </a:solidFill>
                <a:latin typeface="Lato" panose="020F0502020204030203" pitchFamily="34" charset="0"/>
                <a:ea typeface="Lato" panose="020F0502020204030203" pitchFamily="34" charset="0"/>
                <a:cs typeface="Lato" panose="020F0502020204030203" pitchFamily="34" charset="0"/>
              </a:rPr>
              <a:t> is a knowledge and data hub for Nature-based Solutions. It </a:t>
            </a:r>
            <a:r>
              <a:rPr lang="en-GB" sz="2200" dirty="0">
                <a:solidFill>
                  <a:schemeClr val="bg1"/>
                </a:solidFill>
                <a:latin typeface="Lato" panose="020F0502020204030203" pitchFamily="34" charset="0"/>
                <a:ea typeface="Lato" panose="020F0502020204030203" pitchFamily="34" charset="0"/>
                <a:cs typeface="Lato" panose="020F0502020204030203" pitchFamily="34" charset="0"/>
              </a:rPr>
              <a:t>supports various processes of the </a:t>
            </a:r>
            <a:r>
              <a:rPr lang="en-GB" sz="22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2200" dirty="0">
                <a:solidFill>
                  <a:schemeClr val="bg1"/>
                </a:solidFill>
                <a:latin typeface="Lato" panose="020F0502020204030203" pitchFamily="34" charset="0"/>
                <a:ea typeface="Lato" panose="020F0502020204030203" pitchFamily="34" charset="0"/>
                <a:cs typeface="Lato" panose="020F0502020204030203" pitchFamily="34" charset="0"/>
              </a:rPr>
              <a:t> creation – from spatial analysis to examples of </a:t>
            </a:r>
            <a:r>
              <a:rPr lang="en-GB" sz="22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2200" dirty="0">
                <a:solidFill>
                  <a:schemeClr val="bg1"/>
                </a:solidFill>
                <a:latin typeface="Lato" panose="020F0502020204030203" pitchFamily="34" charset="0"/>
                <a:ea typeface="Lato" panose="020F0502020204030203" pitchFamily="34" charset="0"/>
                <a:cs typeface="Lato" panose="020F0502020204030203" pitchFamily="34" charset="0"/>
              </a:rPr>
              <a:t> to guidance on co-creation and </a:t>
            </a:r>
            <a:r>
              <a:rPr lang="en-GB" sz="22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2200" dirty="0">
                <a:solidFill>
                  <a:schemeClr val="bg1"/>
                </a:solidFill>
                <a:latin typeface="Lato" panose="020F0502020204030203" pitchFamily="34" charset="0"/>
                <a:ea typeface="Lato" panose="020F0502020204030203" pitchFamily="34" charset="0"/>
                <a:cs typeface="Lato" panose="020F0502020204030203" pitchFamily="34" charset="0"/>
              </a:rPr>
              <a:t> permission. </a:t>
            </a:r>
          </a:p>
          <a:p>
            <a:endParaRPr lang="en-GB" sz="2200" dirty="0">
              <a:solidFill>
                <a:schemeClr val="bg1"/>
              </a:solidFill>
              <a:latin typeface="Lato" panose="020F0502020204030203" pitchFamily="34" charset="0"/>
              <a:ea typeface="Lato" panose="020F0502020204030203" pitchFamily="34" charset="0"/>
              <a:cs typeface="Lato" panose="020F0502020204030203" pitchFamily="34" charset="0"/>
            </a:endParaRPr>
          </a:p>
          <a:p>
            <a:r>
              <a:rPr lang="en-GB" sz="2200" dirty="0">
                <a:solidFill>
                  <a:schemeClr val="bg1"/>
                </a:solidFill>
                <a:latin typeface="Lato" panose="020F0502020204030203" pitchFamily="34" charset="0"/>
                <a:ea typeface="Lato" panose="020F0502020204030203" pitchFamily="34" charset="0"/>
                <a:cs typeface="Lato" panose="020F0502020204030203" pitchFamily="34" charset="0"/>
              </a:rPr>
              <a:t>     For example: </a:t>
            </a:r>
            <a:endParaRPr lang="en-US" sz="2200" dirty="0">
              <a:solidFill>
                <a:schemeClr val="bg1"/>
              </a:solidFill>
              <a:latin typeface="Lato" panose="020F0502020204030203" pitchFamily="34" charset="0"/>
              <a:ea typeface="Lato" panose="020F0502020204030203" pitchFamily="34" charset="0"/>
              <a:cs typeface="Lato" panose="020F0502020204030203" pitchFamily="34" charset="0"/>
            </a:endParaRPr>
          </a:p>
          <a:p>
            <a:pPr marL="1257300" lvl="2" indent="-342900">
              <a:buFont typeface="Arial" panose="020B0604020202020204" pitchFamily="34" charset="0"/>
              <a:buChar char="•"/>
            </a:pPr>
            <a:r>
              <a:rPr lang="en-US" sz="2200" dirty="0">
                <a:solidFill>
                  <a:schemeClr val="bg1"/>
                </a:solidFill>
                <a:latin typeface="Lato" panose="020F0502020204030203" pitchFamily="34" charset="0"/>
                <a:ea typeface="Lato" panose="020F0502020204030203" pitchFamily="34" charset="0"/>
                <a:cs typeface="Lato" panose="020F0502020204030203" pitchFamily="34" charset="0"/>
              </a:rPr>
              <a:t>Learn about </a:t>
            </a:r>
            <a:r>
              <a:rPr lang="en-US" sz="22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US" sz="2200" dirty="0">
                <a:solidFill>
                  <a:schemeClr val="bg1"/>
                </a:solidFill>
                <a:latin typeface="Lato" panose="020F0502020204030203" pitchFamily="34" charset="0"/>
                <a:ea typeface="Lato" panose="020F0502020204030203" pitchFamily="34" charset="0"/>
                <a:cs typeface="Lato" panose="020F0502020204030203" pitchFamily="34" charset="0"/>
              </a:rPr>
              <a:t> and how to successfully implement them;</a:t>
            </a:r>
          </a:p>
          <a:p>
            <a:pPr marL="1257300" lvl="2" indent="-342900">
              <a:buFont typeface="Arial" panose="020B0604020202020204" pitchFamily="34" charset="0"/>
              <a:buChar char="•"/>
            </a:pPr>
            <a:r>
              <a:rPr lang="en-US" sz="2200" dirty="0">
                <a:solidFill>
                  <a:schemeClr val="bg1"/>
                </a:solidFill>
                <a:latin typeface="Lato" panose="020F0502020204030203" pitchFamily="34" charset="0"/>
                <a:ea typeface="Lato" panose="020F0502020204030203" pitchFamily="34" charset="0"/>
                <a:cs typeface="Lato" panose="020F0502020204030203" pitchFamily="34" charset="0"/>
              </a:rPr>
              <a:t>Get inspired by </a:t>
            </a:r>
            <a:r>
              <a:rPr lang="en-US" sz="22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US" sz="2200" dirty="0">
                <a:solidFill>
                  <a:schemeClr val="bg1"/>
                </a:solidFill>
                <a:latin typeface="Lato" panose="020F0502020204030203" pitchFamily="34" charset="0"/>
                <a:ea typeface="Lato" panose="020F0502020204030203" pitchFamily="34" charset="0"/>
                <a:cs typeface="Lato" panose="020F0502020204030203" pitchFamily="34" charset="0"/>
              </a:rPr>
              <a:t> best practices from all over the world;</a:t>
            </a:r>
          </a:p>
          <a:p>
            <a:pPr marL="1257300" lvl="2" indent="-342900">
              <a:buFont typeface="Arial" panose="020B0604020202020204" pitchFamily="34" charset="0"/>
              <a:buChar char="•"/>
            </a:pPr>
            <a:r>
              <a:rPr lang="en-US" sz="2200" dirty="0">
                <a:solidFill>
                  <a:schemeClr val="bg1"/>
                </a:solidFill>
                <a:latin typeface="Lato" panose="020F0502020204030203" pitchFamily="34" charset="0"/>
                <a:ea typeface="Lato" panose="020F0502020204030203" pitchFamily="34" charset="0"/>
                <a:cs typeface="Lato" panose="020F0502020204030203" pitchFamily="34" charset="0"/>
              </a:rPr>
              <a:t>Find partners and funding;</a:t>
            </a:r>
          </a:p>
          <a:p>
            <a:pPr marL="1257300" lvl="2" indent="-342900">
              <a:buFont typeface="Arial" panose="020B0604020202020204" pitchFamily="34" charset="0"/>
              <a:buChar char="•"/>
            </a:pPr>
            <a:r>
              <a:rPr lang="en-US" sz="2200" dirty="0" err="1">
                <a:solidFill>
                  <a:schemeClr val="bg1"/>
                </a:solidFill>
                <a:latin typeface="Lato" panose="020F0502020204030203" pitchFamily="34" charset="0"/>
                <a:ea typeface="Lato" panose="020F0502020204030203" pitchFamily="34" charset="0"/>
                <a:cs typeface="Lato" panose="020F0502020204030203" pitchFamily="34" charset="0"/>
              </a:rPr>
              <a:t>Analyse</a:t>
            </a:r>
            <a:r>
              <a:rPr lang="en-US" sz="2200" dirty="0">
                <a:solidFill>
                  <a:schemeClr val="bg1"/>
                </a:solidFill>
                <a:latin typeface="Lato" panose="020F0502020204030203" pitchFamily="34" charset="0"/>
                <a:ea typeface="Lato" panose="020F0502020204030203" pitchFamily="34" charset="0"/>
                <a:cs typeface="Lato" panose="020F0502020204030203" pitchFamily="34" charset="0"/>
              </a:rPr>
              <a:t> the area of an </a:t>
            </a:r>
            <a:r>
              <a:rPr lang="en-US" sz="22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US" sz="2200" dirty="0">
                <a:solidFill>
                  <a:schemeClr val="bg1"/>
                </a:solidFill>
                <a:latin typeface="Lato" panose="020F0502020204030203" pitchFamily="34" charset="0"/>
                <a:ea typeface="Lato" panose="020F0502020204030203" pitchFamily="34" charset="0"/>
                <a:cs typeface="Lato" panose="020F0502020204030203" pitchFamily="34" charset="0"/>
              </a:rPr>
              <a:t> project and select the optimal </a:t>
            </a:r>
            <a:r>
              <a:rPr lang="en-US" sz="22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US" sz="2200" dirty="0">
                <a:solidFill>
                  <a:schemeClr val="bg1"/>
                </a:solidFill>
                <a:latin typeface="Lato" panose="020F0502020204030203" pitchFamily="34" charset="0"/>
                <a:ea typeface="Lato" panose="020F0502020204030203" pitchFamily="34" charset="0"/>
                <a:cs typeface="Lato" panose="020F0502020204030203" pitchFamily="34" charset="0"/>
              </a:rPr>
              <a:t>.</a:t>
            </a:r>
          </a:p>
          <a:p>
            <a:endParaRPr lang="en-US" sz="2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US" sz="2200" dirty="0">
              <a:solidFill>
                <a:schemeClr val="bg1"/>
              </a:solidFill>
              <a:latin typeface="Lato" panose="020F0502020204030203" pitchFamily="34" charset="0"/>
              <a:ea typeface="Lato" panose="020F0502020204030203" pitchFamily="34" charset="0"/>
              <a:cs typeface="Lato" panose="020F0502020204030203" pitchFamily="34" charset="0"/>
            </a:endParaRPr>
          </a:p>
          <a:p>
            <a:r>
              <a:rPr lang="en-US" sz="2200" dirty="0">
                <a:solidFill>
                  <a:schemeClr val="bg1"/>
                </a:solidFill>
                <a:latin typeface="Lato" panose="020F0502020204030203" pitchFamily="34" charset="0"/>
                <a:ea typeface="Lato" panose="020F0502020204030203" pitchFamily="34" charset="0"/>
                <a:cs typeface="Lato" panose="020F0502020204030203" pitchFamily="34" charset="0"/>
              </a:rPr>
              <a:t>2) Get started now on </a:t>
            </a:r>
            <a:r>
              <a:rPr lang="en-US" sz="2200" dirty="0">
                <a:solidFill>
                  <a:schemeClr val="bg1"/>
                </a:solidFill>
                <a:latin typeface="Lato" panose="020F0502020204030203" pitchFamily="34" charset="0"/>
                <a:ea typeface="Lato" panose="020F0502020204030203" pitchFamily="34" charset="0"/>
                <a:cs typeface="Lato" panose="020F0502020204030203" pitchFamily="34" charset="0"/>
                <a:hlinkClick r:id="rId5">
                  <a:extLst>
                    <a:ext uri="{A12FA001-AC4F-418D-AE19-62706E023703}">
                      <ahyp:hlinkClr xmlns:ahyp="http://schemas.microsoft.com/office/drawing/2018/hyperlinkcolor" val="tx"/>
                    </a:ext>
                  </a:extLst>
                </a:hlinkClick>
              </a:rPr>
              <a:t>geoikp.operandum-project.eu</a:t>
            </a:r>
            <a:r>
              <a:rPr lang="en-US" sz="2200" dirty="0">
                <a:solidFill>
                  <a:schemeClr val="bg1"/>
                </a:solidFill>
                <a:latin typeface="Lato" panose="020F0502020204030203" pitchFamily="34" charset="0"/>
                <a:ea typeface="Lato" panose="020F0502020204030203" pitchFamily="34" charset="0"/>
                <a:cs typeface="Lato" panose="020F0502020204030203" pitchFamily="34" charset="0"/>
              </a:rPr>
              <a:t>!</a:t>
            </a:r>
          </a:p>
        </p:txBody>
      </p:sp>
    </p:spTree>
    <p:extLst>
      <p:ext uri="{BB962C8B-B14F-4D97-AF65-F5344CB8AC3E}">
        <p14:creationId xmlns:p14="http://schemas.microsoft.com/office/powerpoint/2010/main" val="2436786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outdoor, nature, mountain, dirt&#10;&#10;Description automatically generated">
            <a:extLst>
              <a:ext uri="{FF2B5EF4-FFF2-40B4-BE49-F238E27FC236}">
                <a16:creationId xmlns:a16="http://schemas.microsoft.com/office/drawing/2014/main" id="{BE060F61-9D3A-45E6-AF80-B2881B5E5DEE}"/>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5000"/>
                    </a14:imgEffect>
                  </a14:imgLayer>
                </a14:imgProps>
              </a:ext>
              <a:ext uri="{28A0092B-C50C-407E-A947-70E740481C1C}">
                <a14:useLocalDpi xmlns:a14="http://schemas.microsoft.com/office/drawing/2010/main"/>
              </a:ext>
              <a:ext uri="{837473B0-CC2E-450A-ABE3-18F120FF3D39}">
                <a1611:picAttrSrcUrl xmlns:a1611="http://schemas.microsoft.com/office/drawing/2016/11/main" r:id="rId5"/>
              </a:ext>
            </a:extLst>
          </a:blip>
          <a:srcRect/>
          <a:stretch/>
        </p:blipFill>
        <p:spPr>
          <a:xfrm>
            <a:off x="6106884" y="486783"/>
            <a:ext cx="6085116" cy="6371217"/>
          </a:xfrm>
          <a:prstGeom prst="rect">
            <a:avLst/>
          </a:prstGeom>
        </p:spPr>
      </p:pic>
      <p:sp>
        <p:nvSpPr>
          <p:cNvPr id="12" name="TextBox 11">
            <a:extLst>
              <a:ext uri="{FF2B5EF4-FFF2-40B4-BE49-F238E27FC236}">
                <a16:creationId xmlns:a16="http://schemas.microsoft.com/office/drawing/2014/main" id="{F20A7847-6DB0-48F9-9940-8638997504F9}"/>
              </a:ext>
            </a:extLst>
          </p:cNvPr>
          <p:cNvSpPr txBox="1"/>
          <p:nvPr/>
        </p:nvSpPr>
        <p:spPr>
          <a:xfrm>
            <a:off x="270566" y="819748"/>
            <a:ext cx="5501585" cy="6247864"/>
          </a:xfrm>
          <a:prstGeom prst="rect">
            <a:avLst/>
          </a:prstGeom>
          <a:noFill/>
        </p:spPr>
        <p:txBody>
          <a:bodyPr wrap="square" lIns="91440" tIns="45720" rIns="91440" bIns="45720" rtlCol="0" anchor="t">
            <a:spAutoFit/>
          </a:bodyPr>
          <a:lstStyle/>
          <a:p>
            <a:endParaRPr lang="de-DE" sz="1600" dirty="0">
              <a:solidFill>
                <a:srgbClr val="009ED6"/>
              </a:solidFill>
              <a:latin typeface="Lato"/>
              <a:ea typeface="Lato"/>
              <a:cs typeface="Lato"/>
            </a:endParaRPr>
          </a:p>
          <a:p>
            <a:endParaRPr lang="de-DE" sz="1600" dirty="0">
              <a:solidFill>
                <a:srgbClr val="009ED6"/>
              </a:solidFill>
              <a:latin typeface="Lato"/>
              <a:ea typeface="Lato"/>
              <a:cs typeface="Lato"/>
            </a:endParaRPr>
          </a:p>
          <a:p>
            <a:r>
              <a:rPr lang="de-DE" sz="1600" dirty="0">
                <a:solidFill>
                  <a:srgbClr val="009ED6"/>
                </a:solidFill>
                <a:latin typeface="Lato"/>
                <a:ea typeface="+mn-lt"/>
                <a:cs typeface="+mn-lt"/>
              </a:rPr>
              <a:t>Unit 1: </a:t>
            </a:r>
            <a:r>
              <a:rPr lang="de-DE" sz="1600" dirty="0" err="1">
                <a:latin typeface="Lato"/>
                <a:ea typeface="+mn-lt"/>
                <a:cs typeface="+mn-lt"/>
              </a:rPr>
              <a:t>NbS</a:t>
            </a:r>
            <a:r>
              <a:rPr lang="de-DE" sz="1600" dirty="0">
                <a:latin typeface="Lato"/>
                <a:ea typeface="+mn-lt"/>
                <a:cs typeface="+mn-lt"/>
              </a:rPr>
              <a:t> </a:t>
            </a:r>
            <a:r>
              <a:rPr lang="de-DE" sz="1600" dirty="0" err="1">
                <a:latin typeface="Lato"/>
                <a:ea typeface="+mn-lt"/>
                <a:cs typeface="+mn-lt"/>
              </a:rPr>
              <a:t>Concepts</a:t>
            </a:r>
            <a:r>
              <a:rPr lang="de-DE" sz="1600" dirty="0">
                <a:latin typeface="Lato"/>
                <a:ea typeface="+mn-lt"/>
                <a:cs typeface="+mn-lt"/>
              </a:rPr>
              <a:t> and </a:t>
            </a:r>
            <a:r>
              <a:rPr lang="de-DE" sz="1600" dirty="0" err="1">
                <a:latin typeface="Lato"/>
                <a:ea typeface="+mn-lt"/>
                <a:cs typeface="+mn-lt"/>
              </a:rPr>
              <a:t>Approaches</a:t>
            </a:r>
            <a:r>
              <a:rPr lang="de-DE" sz="1600" dirty="0">
                <a:latin typeface="Lato"/>
                <a:ea typeface="+mn-lt"/>
                <a:cs typeface="+mn-lt"/>
              </a:rPr>
              <a:t> </a:t>
            </a:r>
            <a:endParaRPr lang="de-DE" sz="1600" dirty="0">
              <a:solidFill>
                <a:srgbClr val="000000"/>
              </a:solidFill>
              <a:latin typeface="Lato"/>
              <a:ea typeface="+mn-lt"/>
              <a:cs typeface="+mn-lt"/>
            </a:endParaRPr>
          </a:p>
          <a:p>
            <a:endParaRPr lang="de-DE" sz="1600" dirty="0">
              <a:solidFill>
                <a:srgbClr val="000000"/>
              </a:solidFill>
              <a:latin typeface="Lato"/>
              <a:ea typeface="+mn-lt"/>
              <a:cs typeface="+mn-lt"/>
            </a:endParaRPr>
          </a:p>
          <a:p>
            <a:r>
              <a:rPr lang="de-DE" sz="1600" dirty="0">
                <a:solidFill>
                  <a:srgbClr val="009ED6"/>
                </a:solidFill>
                <a:latin typeface="Lato"/>
                <a:ea typeface="+mn-lt"/>
                <a:cs typeface="+mn-lt"/>
              </a:rPr>
              <a:t>Unit 2: </a:t>
            </a:r>
            <a:r>
              <a:rPr lang="de-DE" sz="1600" dirty="0" err="1">
                <a:latin typeface="Lato"/>
                <a:ea typeface="+mn-lt"/>
                <a:cs typeface="+mn-lt"/>
              </a:rPr>
              <a:t>Good</a:t>
            </a:r>
            <a:r>
              <a:rPr lang="de-DE" sz="1600" dirty="0">
                <a:latin typeface="Lato"/>
                <a:ea typeface="+mn-lt"/>
                <a:cs typeface="+mn-lt"/>
              </a:rPr>
              <a:t> Practices </a:t>
            </a:r>
            <a:r>
              <a:rPr lang="de-DE" sz="1600" dirty="0" err="1">
                <a:latin typeface="Lato"/>
                <a:ea typeface="+mn-lt"/>
                <a:cs typeface="+mn-lt"/>
              </a:rPr>
              <a:t>from</a:t>
            </a:r>
            <a:r>
              <a:rPr lang="de-DE" sz="1600" dirty="0">
                <a:latin typeface="Lato"/>
                <a:ea typeface="+mn-lt"/>
                <a:cs typeface="+mn-lt"/>
              </a:rPr>
              <a:t> Open Air Laboratories</a:t>
            </a:r>
          </a:p>
          <a:p>
            <a:endParaRPr lang="de-DE" sz="1600" dirty="0">
              <a:solidFill>
                <a:srgbClr val="009ED6"/>
              </a:solidFill>
              <a:latin typeface="Lato"/>
              <a:ea typeface="+mn-lt"/>
              <a:cs typeface="+mn-lt"/>
            </a:endParaRPr>
          </a:p>
          <a:p>
            <a:r>
              <a:rPr lang="de-DE" sz="1600" dirty="0">
                <a:solidFill>
                  <a:srgbClr val="009ED6"/>
                </a:solidFill>
                <a:latin typeface="Lato"/>
                <a:ea typeface="+mn-lt"/>
                <a:cs typeface="+mn-lt"/>
              </a:rPr>
              <a:t>Unit 3: </a:t>
            </a:r>
            <a:r>
              <a:rPr lang="de-DE" sz="1600" dirty="0">
                <a:latin typeface="Lato"/>
                <a:ea typeface="+mn-lt"/>
                <a:cs typeface="+mn-lt"/>
              </a:rPr>
              <a:t>Stakeholder Engagement and Co-</a:t>
            </a:r>
            <a:r>
              <a:rPr lang="de-DE" sz="1600" dirty="0" err="1">
                <a:latin typeface="Lato"/>
                <a:ea typeface="+mn-lt"/>
                <a:cs typeface="+mn-lt"/>
              </a:rPr>
              <a:t>Creation</a:t>
            </a:r>
            <a:endParaRPr lang="en-US" sz="1600" dirty="0">
              <a:latin typeface="Lato"/>
              <a:ea typeface="+mn-lt"/>
              <a:cs typeface="+mn-lt"/>
            </a:endParaRPr>
          </a:p>
          <a:p>
            <a:endParaRPr lang="de-DE" sz="1600" dirty="0">
              <a:solidFill>
                <a:srgbClr val="009ED6"/>
              </a:solidFill>
              <a:latin typeface="Lato"/>
              <a:ea typeface="+mn-lt"/>
              <a:cs typeface="+mn-lt"/>
            </a:endParaRPr>
          </a:p>
          <a:p>
            <a:r>
              <a:rPr lang="de-DE" sz="1600" dirty="0">
                <a:solidFill>
                  <a:srgbClr val="009ED6"/>
                </a:solidFill>
                <a:latin typeface="Lato"/>
                <a:ea typeface="+mn-lt"/>
                <a:cs typeface="+mn-lt"/>
              </a:rPr>
              <a:t>Unit 4: </a:t>
            </a:r>
            <a:r>
              <a:rPr lang="de-DE" sz="1600" dirty="0" err="1">
                <a:latin typeface="Lato"/>
                <a:ea typeface="+mn-lt"/>
                <a:cs typeface="+mn-lt"/>
              </a:rPr>
              <a:t>Assessing</a:t>
            </a:r>
            <a:r>
              <a:rPr lang="de-DE" sz="1600" dirty="0">
                <a:latin typeface="Lato"/>
                <a:ea typeface="+mn-lt"/>
                <a:cs typeface="+mn-lt"/>
              </a:rPr>
              <a:t> </a:t>
            </a:r>
            <a:r>
              <a:rPr lang="de-DE" sz="1600" dirty="0" err="1">
                <a:latin typeface="Lato"/>
                <a:ea typeface="+mn-lt"/>
                <a:cs typeface="+mn-lt"/>
              </a:rPr>
              <a:t>Risks</a:t>
            </a:r>
            <a:r>
              <a:rPr lang="de-DE" sz="1600" dirty="0">
                <a:latin typeface="Lato"/>
                <a:ea typeface="+mn-lt"/>
                <a:cs typeface="+mn-lt"/>
              </a:rPr>
              <a:t> in </a:t>
            </a:r>
            <a:r>
              <a:rPr lang="de-DE" sz="1600" dirty="0" err="1">
                <a:latin typeface="Lato"/>
                <a:ea typeface="+mn-lt"/>
                <a:cs typeface="+mn-lt"/>
              </a:rPr>
              <a:t>Socio-Ecological</a:t>
            </a:r>
            <a:r>
              <a:rPr lang="de-DE" sz="1600" dirty="0">
                <a:latin typeface="Lato"/>
                <a:ea typeface="+mn-lt"/>
                <a:cs typeface="+mn-lt"/>
              </a:rPr>
              <a:t> Systems</a:t>
            </a:r>
            <a:endParaRPr lang="en-US" sz="1600" dirty="0">
              <a:latin typeface="Lato"/>
              <a:ea typeface="+mn-lt"/>
              <a:cs typeface="+mn-lt"/>
            </a:endParaRPr>
          </a:p>
          <a:p>
            <a:endParaRPr lang="de-DE" sz="1600" dirty="0">
              <a:latin typeface="Lato"/>
              <a:ea typeface="+mn-lt"/>
              <a:cs typeface="+mn-lt"/>
            </a:endParaRPr>
          </a:p>
          <a:p>
            <a:r>
              <a:rPr lang="de-DE" sz="1600" dirty="0">
                <a:solidFill>
                  <a:srgbClr val="009ED6"/>
                </a:solidFill>
                <a:latin typeface="Lato"/>
                <a:ea typeface="+mn-lt"/>
                <a:cs typeface="+mn-lt"/>
              </a:rPr>
              <a:t>Unit 5: </a:t>
            </a:r>
            <a:r>
              <a:rPr lang="de-DE" sz="1600" dirty="0" err="1">
                <a:latin typeface="Lato"/>
                <a:ea typeface="+mn-lt"/>
                <a:cs typeface="+mn-lt"/>
              </a:rPr>
              <a:t>NbS</a:t>
            </a:r>
            <a:r>
              <a:rPr lang="de-DE" sz="1600" dirty="0">
                <a:latin typeface="Lato"/>
                <a:ea typeface="+mn-lt"/>
                <a:cs typeface="+mn-lt"/>
              </a:rPr>
              <a:t> </a:t>
            </a:r>
            <a:r>
              <a:rPr lang="de-DE" sz="1600" dirty="0" err="1">
                <a:latin typeface="Lato"/>
                <a:ea typeface="+mn-lt"/>
                <a:cs typeface="+mn-lt"/>
              </a:rPr>
              <a:t>Selection</a:t>
            </a:r>
            <a:r>
              <a:rPr lang="de-DE" sz="1600" dirty="0">
                <a:latin typeface="Lato"/>
                <a:ea typeface="+mn-lt"/>
                <a:cs typeface="+mn-lt"/>
              </a:rPr>
              <a:t> and Engineering</a:t>
            </a:r>
            <a:endParaRPr lang="en-US" sz="1600" dirty="0">
              <a:latin typeface="Lato"/>
              <a:ea typeface="+mn-lt"/>
              <a:cs typeface="+mn-lt"/>
            </a:endParaRPr>
          </a:p>
          <a:p>
            <a:endParaRPr lang="de-DE" sz="1600" dirty="0">
              <a:latin typeface="Lato"/>
              <a:ea typeface="+mn-lt"/>
              <a:cs typeface="+mn-lt"/>
            </a:endParaRPr>
          </a:p>
          <a:p>
            <a:r>
              <a:rPr lang="de-DE" sz="1600" dirty="0">
                <a:solidFill>
                  <a:srgbClr val="009ED6"/>
                </a:solidFill>
                <a:latin typeface="Lato"/>
                <a:ea typeface="+mn-lt"/>
                <a:cs typeface="+mn-lt"/>
              </a:rPr>
              <a:t>Unit 6: </a:t>
            </a:r>
            <a:r>
              <a:rPr lang="de-DE" sz="1600" dirty="0" err="1">
                <a:latin typeface="Lato"/>
                <a:ea typeface="+mn-lt"/>
                <a:cs typeface="+mn-lt"/>
              </a:rPr>
              <a:t>NbS</a:t>
            </a:r>
            <a:r>
              <a:rPr lang="de-DE" sz="1600" dirty="0">
                <a:latin typeface="Lato"/>
                <a:ea typeface="+mn-lt"/>
                <a:cs typeface="+mn-lt"/>
              </a:rPr>
              <a:t> Modelling and Monitoring</a:t>
            </a:r>
            <a:endParaRPr lang="en-US" sz="1600" dirty="0">
              <a:latin typeface="Lato"/>
              <a:ea typeface="+mn-lt"/>
              <a:cs typeface="+mn-lt"/>
            </a:endParaRPr>
          </a:p>
          <a:p>
            <a:endParaRPr lang="de-DE" sz="1600" dirty="0">
              <a:solidFill>
                <a:srgbClr val="009ED6"/>
              </a:solidFill>
              <a:latin typeface="Lato"/>
              <a:ea typeface="+mn-lt"/>
              <a:cs typeface="+mn-lt"/>
            </a:endParaRPr>
          </a:p>
          <a:p>
            <a:r>
              <a:rPr lang="de-DE" sz="1600" dirty="0">
                <a:solidFill>
                  <a:srgbClr val="009ED6"/>
                </a:solidFill>
                <a:latin typeface="Lato"/>
                <a:ea typeface="+mn-lt"/>
                <a:cs typeface="+mn-lt"/>
              </a:rPr>
              <a:t>Unit 7: </a:t>
            </a:r>
            <a:r>
              <a:rPr lang="de-DE" sz="1600" dirty="0" err="1">
                <a:latin typeface="Lato"/>
                <a:ea typeface="+mn-lt"/>
                <a:cs typeface="+mn-lt"/>
              </a:rPr>
              <a:t>NbS</a:t>
            </a:r>
            <a:r>
              <a:rPr lang="de-DE" sz="1600" dirty="0">
                <a:latin typeface="Lato"/>
                <a:ea typeface="+mn-lt"/>
                <a:cs typeface="+mn-lt"/>
              </a:rPr>
              <a:t> Policy </a:t>
            </a:r>
            <a:r>
              <a:rPr lang="de-DE" sz="1600" dirty="0" err="1">
                <a:latin typeface="Lato"/>
                <a:ea typeface="+mn-lt"/>
                <a:cs typeface="+mn-lt"/>
              </a:rPr>
              <a:t>Context</a:t>
            </a:r>
            <a:r>
              <a:rPr lang="de-DE" sz="1600" dirty="0">
                <a:latin typeface="Lato"/>
                <a:ea typeface="+mn-lt"/>
                <a:cs typeface="+mn-lt"/>
              </a:rPr>
              <a:t> and </a:t>
            </a:r>
            <a:r>
              <a:rPr lang="de-DE" sz="1600" dirty="0" err="1">
                <a:latin typeface="Lato"/>
                <a:ea typeface="+mn-lt"/>
                <a:cs typeface="+mn-lt"/>
              </a:rPr>
              <a:t>Permitting</a:t>
            </a:r>
            <a:r>
              <a:rPr lang="de-DE" sz="1600" dirty="0">
                <a:latin typeface="Lato"/>
                <a:ea typeface="+mn-lt"/>
                <a:cs typeface="+mn-lt"/>
              </a:rPr>
              <a:t> </a:t>
            </a:r>
            <a:r>
              <a:rPr lang="de-DE" sz="1600" dirty="0" err="1">
                <a:latin typeface="Lato"/>
                <a:ea typeface="+mn-lt"/>
                <a:cs typeface="+mn-lt"/>
              </a:rPr>
              <a:t>Paths</a:t>
            </a:r>
            <a:endParaRPr lang="en-US" sz="1600" dirty="0" err="1">
              <a:latin typeface="Lato"/>
              <a:ea typeface="+mn-lt"/>
              <a:cs typeface="+mn-lt"/>
            </a:endParaRPr>
          </a:p>
          <a:p>
            <a:endParaRPr lang="de-DE" sz="1600" dirty="0">
              <a:solidFill>
                <a:srgbClr val="009ED6"/>
              </a:solidFill>
              <a:latin typeface="Lato"/>
              <a:ea typeface="+mn-lt"/>
              <a:cs typeface="+mn-lt"/>
            </a:endParaRPr>
          </a:p>
          <a:p>
            <a:r>
              <a:rPr lang="de-DE" sz="1600" dirty="0">
                <a:solidFill>
                  <a:srgbClr val="009ED6"/>
                </a:solidFill>
                <a:latin typeface="Lato"/>
                <a:ea typeface="+mn-lt"/>
                <a:cs typeface="+mn-lt"/>
              </a:rPr>
              <a:t>Unit 8: </a:t>
            </a:r>
            <a:r>
              <a:rPr lang="de-DE" sz="1600" dirty="0" err="1">
                <a:latin typeface="Lato"/>
                <a:ea typeface="+mn-lt"/>
                <a:cs typeface="+mn-lt"/>
              </a:rPr>
              <a:t>Promoting</a:t>
            </a:r>
            <a:r>
              <a:rPr lang="de-DE" sz="1600" dirty="0">
                <a:latin typeface="Lato"/>
                <a:ea typeface="+mn-lt"/>
                <a:cs typeface="+mn-lt"/>
              </a:rPr>
              <a:t> </a:t>
            </a:r>
            <a:r>
              <a:rPr lang="de-DE" sz="1600" dirty="0" err="1">
                <a:latin typeface="Lato"/>
                <a:ea typeface="+mn-lt"/>
                <a:cs typeface="+mn-lt"/>
              </a:rPr>
              <a:t>NbS</a:t>
            </a:r>
            <a:r>
              <a:rPr lang="de-DE" sz="1600" dirty="0">
                <a:latin typeface="Lato"/>
                <a:ea typeface="+mn-lt"/>
                <a:cs typeface="+mn-lt"/>
              </a:rPr>
              <a:t> </a:t>
            </a:r>
            <a:r>
              <a:rPr lang="de-DE" sz="1600" dirty="0" err="1">
                <a:latin typeface="Lato"/>
                <a:ea typeface="+mn-lt"/>
                <a:cs typeface="+mn-lt"/>
              </a:rPr>
              <a:t>Uptake</a:t>
            </a:r>
            <a:r>
              <a:rPr lang="de-DE" sz="1600" dirty="0">
                <a:latin typeface="Lato"/>
                <a:ea typeface="+mn-lt"/>
                <a:cs typeface="+mn-lt"/>
              </a:rPr>
              <a:t> and Public Acceptance</a:t>
            </a:r>
            <a:endParaRPr lang="en-US" sz="1600" dirty="0">
              <a:latin typeface="Lato"/>
              <a:ea typeface="+mn-lt"/>
              <a:cs typeface="+mn-lt"/>
            </a:endParaRPr>
          </a:p>
          <a:p>
            <a:endParaRPr lang="de-DE" sz="1600" dirty="0">
              <a:latin typeface="Lato"/>
              <a:ea typeface="+mn-lt"/>
              <a:cs typeface="+mn-lt"/>
            </a:endParaRPr>
          </a:p>
          <a:p>
            <a:r>
              <a:rPr lang="de-DE" sz="1600" dirty="0">
                <a:solidFill>
                  <a:srgbClr val="009ED6"/>
                </a:solidFill>
                <a:latin typeface="Lato"/>
                <a:ea typeface="+mn-lt"/>
                <a:cs typeface="+mn-lt"/>
              </a:rPr>
              <a:t>Unit 9: </a:t>
            </a:r>
            <a:r>
              <a:rPr lang="de-DE" sz="1600" dirty="0">
                <a:latin typeface="Lato"/>
                <a:ea typeface="+mn-lt"/>
                <a:cs typeface="+mn-lt"/>
              </a:rPr>
              <a:t>Replication and Business </a:t>
            </a:r>
            <a:r>
              <a:rPr lang="de-DE" sz="1600" dirty="0" err="1">
                <a:latin typeface="Lato"/>
                <a:ea typeface="+mn-lt"/>
                <a:cs typeface="+mn-lt"/>
              </a:rPr>
              <a:t>Uptake</a:t>
            </a:r>
            <a:endParaRPr lang="de-DE" sz="1600" dirty="0">
              <a:latin typeface="Lato"/>
              <a:ea typeface="+mn-lt"/>
              <a:cs typeface="+mn-lt"/>
            </a:endParaRPr>
          </a:p>
          <a:p>
            <a:endParaRPr lang="de-DE" sz="1600" dirty="0">
              <a:latin typeface="Lato"/>
              <a:ea typeface="+mn-lt"/>
              <a:cs typeface="+mn-lt"/>
            </a:endParaRPr>
          </a:p>
          <a:p>
            <a:r>
              <a:rPr lang="de-DE" sz="1600" dirty="0">
                <a:solidFill>
                  <a:srgbClr val="8DC548"/>
                </a:solidFill>
                <a:latin typeface="Lato"/>
                <a:ea typeface="+mn-lt"/>
                <a:cs typeface="+mn-lt"/>
              </a:rPr>
              <a:t>Unit 10: </a:t>
            </a:r>
            <a:r>
              <a:rPr lang="de-DE" sz="1600" dirty="0" err="1">
                <a:solidFill>
                  <a:srgbClr val="8DC548"/>
                </a:solidFill>
                <a:latin typeface="Lato"/>
                <a:ea typeface="+mn-lt"/>
                <a:cs typeface="+mn-lt"/>
              </a:rPr>
              <a:t>GeoIKP</a:t>
            </a:r>
            <a:r>
              <a:rPr lang="de-DE" sz="1600" dirty="0">
                <a:solidFill>
                  <a:srgbClr val="8DC548"/>
                </a:solidFill>
                <a:latin typeface="Lato"/>
                <a:ea typeface="+mn-lt"/>
                <a:cs typeface="+mn-lt"/>
              </a:rPr>
              <a:t> – </a:t>
            </a:r>
            <a:r>
              <a:rPr lang="de-DE" sz="1600" dirty="0" err="1">
                <a:solidFill>
                  <a:srgbClr val="8DC548"/>
                </a:solidFill>
                <a:latin typeface="Lato"/>
                <a:ea typeface="+mn-lt"/>
                <a:cs typeface="+mn-lt"/>
              </a:rPr>
              <a:t>NbS</a:t>
            </a:r>
            <a:r>
              <a:rPr lang="de-DE" sz="1600" dirty="0">
                <a:solidFill>
                  <a:srgbClr val="8DC548"/>
                </a:solidFill>
                <a:latin typeface="Lato"/>
                <a:ea typeface="+mn-lt"/>
                <a:cs typeface="+mn-lt"/>
              </a:rPr>
              <a:t> </a:t>
            </a:r>
            <a:r>
              <a:rPr lang="de-DE" sz="1600" dirty="0" err="1">
                <a:solidFill>
                  <a:srgbClr val="8DC548"/>
                </a:solidFill>
                <a:latin typeface="Lato"/>
                <a:ea typeface="+mn-lt"/>
                <a:cs typeface="+mn-lt"/>
              </a:rPr>
              <a:t>Platform</a:t>
            </a:r>
            <a:endParaRPr lang="de-DE" sz="1600" dirty="0">
              <a:solidFill>
                <a:srgbClr val="8DC548"/>
              </a:solidFill>
              <a:latin typeface="Lato"/>
              <a:ea typeface="+mn-lt"/>
              <a:cs typeface="+mn-lt"/>
            </a:endParaRPr>
          </a:p>
          <a:p>
            <a:endParaRPr lang="de-DE" sz="1600" dirty="0">
              <a:latin typeface="Lato"/>
              <a:ea typeface="+mn-lt"/>
              <a:cs typeface="+mn-lt"/>
            </a:endParaRPr>
          </a:p>
          <a:p>
            <a:endParaRPr lang="de-DE" sz="1600" dirty="0">
              <a:solidFill>
                <a:srgbClr val="8DC548"/>
              </a:solidFill>
              <a:latin typeface="Lato"/>
              <a:ea typeface="+mn-lt"/>
              <a:cs typeface="+mn-lt"/>
            </a:endParaRPr>
          </a:p>
          <a:p>
            <a:endParaRPr lang="de-DE" sz="1600" dirty="0">
              <a:solidFill>
                <a:srgbClr val="009ED6"/>
              </a:solidFill>
              <a:latin typeface="Lato"/>
              <a:ea typeface="Lato"/>
              <a:cs typeface="Lato"/>
            </a:endParaRPr>
          </a:p>
          <a:p>
            <a:endParaRPr lang="en-DE" sz="1600" b="1" dirty="0">
              <a:solidFill>
                <a:srgbClr val="00A7E2"/>
              </a:solidFill>
              <a:latin typeface="Lato" panose="020F0502020204030203" pitchFamily="34" charset="0"/>
              <a:ea typeface="Lato" panose="020F0502020204030203" pitchFamily="34" charset="0"/>
              <a:cs typeface="Lato" panose="020F0502020204030203" pitchFamily="34" charset="0"/>
            </a:endParaRPr>
          </a:p>
        </p:txBody>
      </p:sp>
      <p:sp>
        <p:nvSpPr>
          <p:cNvPr id="4" name="Rectangle 3">
            <a:extLst>
              <a:ext uri="{FF2B5EF4-FFF2-40B4-BE49-F238E27FC236}">
                <a16:creationId xmlns:a16="http://schemas.microsoft.com/office/drawing/2014/main" id="{2F845C98-BF91-2C62-FFD3-F4A739FC93F7}"/>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5" name="Picture 4" descr="Logo&#10;&#10;Description automatically generated">
            <a:extLst>
              <a:ext uri="{FF2B5EF4-FFF2-40B4-BE49-F238E27FC236}">
                <a16:creationId xmlns:a16="http://schemas.microsoft.com/office/drawing/2014/main" id="{200F5ABF-BBED-A0A6-2FF0-EF718F9A4ECC}"/>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6" name="TextBox 5">
            <a:extLst>
              <a:ext uri="{FF2B5EF4-FFF2-40B4-BE49-F238E27FC236}">
                <a16:creationId xmlns:a16="http://schemas.microsoft.com/office/drawing/2014/main" id="{A9ACE15D-2289-EE1B-C11D-76CB44A7DFEA}"/>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Next steps</a:t>
            </a:r>
          </a:p>
        </p:txBody>
      </p:sp>
      <p:sp>
        <p:nvSpPr>
          <p:cNvPr id="7" name="Rectangle 6">
            <a:extLst>
              <a:ext uri="{FF2B5EF4-FFF2-40B4-BE49-F238E27FC236}">
                <a16:creationId xmlns:a16="http://schemas.microsoft.com/office/drawing/2014/main" id="{1A126073-5D4D-95A8-63C5-9882D1AE997D}"/>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8" name="Group 7">
            <a:extLst>
              <a:ext uri="{FF2B5EF4-FFF2-40B4-BE49-F238E27FC236}">
                <a16:creationId xmlns:a16="http://schemas.microsoft.com/office/drawing/2014/main" id="{9B81C043-AD5E-3A89-9A8B-75FA01AF2B63}"/>
              </a:ext>
            </a:extLst>
          </p:cNvPr>
          <p:cNvGrpSpPr/>
          <p:nvPr/>
        </p:nvGrpSpPr>
        <p:grpSpPr>
          <a:xfrm>
            <a:off x="9938654" y="6352565"/>
            <a:ext cx="2141003" cy="464738"/>
            <a:chOff x="266045" y="6130130"/>
            <a:chExt cx="2431435" cy="525217"/>
          </a:xfrm>
        </p:grpSpPr>
        <p:pic>
          <p:nvPicPr>
            <p:cNvPr id="9" name="Picture 8" descr="A group of yellow stars&#10;&#10;Description automatically generated with low confidence">
              <a:extLst>
                <a:ext uri="{FF2B5EF4-FFF2-40B4-BE49-F238E27FC236}">
                  <a16:creationId xmlns:a16="http://schemas.microsoft.com/office/drawing/2014/main" id="{717C050B-116C-6D33-5769-186010D569DD}"/>
                </a:ext>
              </a:extLst>
            </p:cNvPr>
            <p:cNvPicPr/>
            <p:nvPr/>
          </p:nvPicPr>
          <p:blipFill>
            <a:blip r:embed="rId7"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0" name="TextBox 9">
              <a:extLst>
                <a:ext uri="{FF2B5EF4-FFF2-40B4-BE49-F238E27FC236}">
                  <a16:creationId xmlns:a16="http://schemas.microsoft.com/office/drawing/2014/main" id="{006D6B38-258F-237D-5C7B-671C70C2E69D}"/>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3" name="TextBox 2">
            <a:extLst>
              <a:ext uri="{FF2B5EF4-FFF2-40B4-BE49-F238E27FC236}">
                <a16:creationId xmlns:a16="http://schemas.microsoft.com/office/drawing/2014/main" id="{B10A342D-7545-CC2C-F4E6-6B1F1A5E773A}"/>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32</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9136408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5220B17F-92D6-40BA-840D-63914F15F311}"/>
              </a:ext>
            </a:extLst>
          </p:cNvPr>
          <p:cNvSpPr/>
          <p:nvPr/>
        </p:nvSpPr>
        <p:spPr>
          <a:xfrm>
            <a:off x="0" y="0"/>
            <a:ext cx="12192000" cy="6856413"/>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19" name="Group 18">
            <a:extLst>
              <a:ext uri="{FF2B5EF4-FFF2-40B4-BE49-F238E27FC236}">
                <a16:creationId xmlns:a16="http://schemas.microsoft.com/office/drawing/2014/main" id="{148738D1-DC63-4BC4-937F-CF786144DAEC}"/>
              </a:ext>
            </a:extLst>
          </p:cNvPr>
          <p:cNvGrpSpPr/>
          <p:nvPr/>
        </p:nvGrpSpPr>
        <p:grpSpPr>
          <a:xfrm>
            <a:off x="188598" y="6207708"/>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3"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pic>
        <p:nvPicPr>
          <p:cNvPr id="4" name="Picture 3" descr="Logo&#10;&#10;Description automatically generated">
            <a:extLst>
              <a:ext uri="{FF2B5EF4-FFF2-40B4-BE49-F238E27FC236}">
                <a16:creationId xmlns:a16="http://schemas.microsoft.com/office/drawing/2014/main" id="{E7A71A43-87E1-8565-175F-B08207C802F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4430734" y="903392"/>
            <a:ext cx="3330532" cy="2555026"/>
          </a:xfrm>
          <a:prstGeom prst="rect">
            <a:avLst/>
          </a:prstGeom>
        </p:spPr>
      </p:pic>
      <p:sp>
        <p:nvSpPr>
          <p:cNvPr id="11" name="TextBox 10">
            <a:extLst>
              <a:ext uri="{FF2B5EF4-FFF2-40B4-BE49-F238E27FC236}">
                <a16:creationId xmlns:a16="http://schemas.microsoft.com/office/drawing/2014/main" id="{52C73B4C-F164-9CB9-3AA8-77DFD7881619}"/>
              </a:ext>
            </a:extLst>
          </p:cNvPr>
          <p:cNvSpPr txBox="1"/>
          <p:nvPr/>
        </p:nvSpPr>
        <p:spPr>
          <a:xfrm>
            <a:off x="4610426" y="4021739"/>
            <a:ext cx="3336959" cy="707886"/>
          </a:xfrm>
          <a:prstGeom prst="rect">
            <a:avLst/>
          </a:prstGeom>
          <a:noFill/>
        </p:spPr>
        <p:txBody>
          <a:bodyPr wrap="square" rtlCol="0">
            <a:spAutoFit/>
          </a:bodyPr>
          <a:lstStyle/>
          <a:p>
            <a:r>
              <a:rPr lang="de-DE" sz="4000" b="1" err="1">
                <a:solidFill>
                  <a:srgbClr val="F1F8EC"/>
                </a:solidFill>
                <a:latin typeface="Lato" panose="020F0502020204030203" pitchFamily="34" charset="0"/>
                <a:ea typeface="Lato" panose="020F0502020204030203" pitchFamily="34" charset="0"/>
                <a:cs typeface="Lato" panose="020F0502020204030203" pitchFamily="34" charset="0"/>
              </a:rPr>
              <a:t>Thank</a:t>
            </a:r>
            <a:r>
              <a:rPr lang="de-DE" sz="4000" b="1">
                <a:solidFill>
                  <a:srgbClr val="F1F8EC"/>
                </a:solidFill>
                <a:latin typeface="Lato" panose="020F0502020204030203" pitchFamily="34" charset="0"/>
                <a:ea typeface="Lato" panose="020F0502020204030203" pitchFamily="34" charset="0"/>
                <a:cs typeface="Lato" panose="020F0502020204030203" pitchFamily="34" charset="0"/>
              </a:rPr>
              <a:t> </a:t>
            </a:r>
            <a:r>
              <a:rPr lang="de-DE" sz="4000" b="1" err="1">
                <a:solidFill>
                  <a:srgbClr val="F1F8EC"/>
                </a:solidFill>
                <a:latin typeface="Lato" panose="020F0502020204030203" pitchFamily="34" charset="0"/>
                <a:ea typeface="Lato" panose="020F0502020204030203" pitchFamily="34" charset="0"/>
                <a:cs typeface="Lato" panose="020F0502020204030203" pitchFamily="34" charset="0"/>
              </a:rPr>
              <a:t>you</a:t>
            </a:r>
            <a:r>
              <a:rPr lang="de-DE" sz="4000" b="1">
                <a:solidFill>
                  <a:srgbClr val="F1F8EC"/>
                </a:solidFill>
                <a:latin typeface="Lato" panose="020F0502020204030203" pitchFamily="34" charset="0"/>
                <a:ea typeface="Lato" panose="020F0502020204030203" pitchFamily="34" charset="0"/>
                <a:cs typeface="Lato" panose="020F0502020204030203" pitchFamily="34" charset="0"/>
              </a:rPr>
              <a:t>!</a:t>
            </a:r>
            <a:endParaRPr lang="en-DE" sz="4000" b="1">
              <a:solidFill>
                <a:srgbClr val="F1F8EC"/>
              </a:solidFill>
              <a:latin typeface="Lato" panose="020F0502020204030203" pitchFamily="34" charset="0"/>
              <a:ea typeface="Lato" panose="020F0502020204030203" pitchFamily="34" charset="0"/>
              <a:cs typeface="Lato" panose="020F0502020204030203" pitchFamily="34" charset="0"/>
            </a:endParaRPr>
          </a:p>
        </p:txBody>
      </p:sp>
      <p:pic>
        <p:nvPicPr>
          <p:cNvPr id="12" name="Graphic 11" descr="Teacher outline">
            <a:extLst>
              <a:ext uri="{FF2B5EF4-FFF2-40B4-BE49-F238E27FC236}">
                <a16:creationId xmlns:a16="http://schemas.microsoft.com/office/drawing/2014/main" id="{5D3366CC-DAD5-FBDE-21EC-0229DB364544}"/>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388808" y="3686186"/>
            <a:ext cx="1378991" cy="1378991"/>
          </a:xfrm>
          <a:prstGeom prst="rect">
            <a:avLst/>
          </a:prstGeom>
        </p:spPr>
      </p:pic>
      <p:sp>
        <p:nvSpPr>
          <p:cNvPr id="15" name="TextBox 14">
            <a:extLst>
              <a:ext uri="{FF2B5EF4-FFF2-40B4-BE49-F238E27FC236}">
                <a16:creationId xmlns:a16="http://schemas.microsoft.com/office/drawing/2014/main" id="{125277E4-FCB0-EA82-781F-BD4F00B3F997}"/>
              </a:ext>
            </a:extLst>
          </p:cNvPr>
          <p:cNvSpPr txBox="1"/>
          <p:nvPr/>
        </p:nvSpPr>
        <p:spPr>
          <a:xfrm>
            <a:off x="4392092" y="5805953"/>
            <a:ext cx="3336959" cy="307777"/>
          </a:xfrm>
          <a:prstGeom prst="rect">
            <a:avLst/>
          </a:prstGeom>
          <a:noFill/>
        </p:spPr>
        <p:txBody>
          <a:bodyPr wrap="square" rtlCol="0">
            <a:spAutoFit/>
          </a:bodyPr>
          <a:lstStyle/>
          <a:p>
            <a:pPr algn="ctr"/>
            <a:r>
              <a:rPr lang="de-DE" sz="1400" b="1">
                <a:solidFill>
                  <a:srgbClr val="F1F8EC"/>
                </a:solidFill>
                <a:latin typeface="Lato" panose="020F0502020204030203" pitchFamily="34" charset="0"/>
                <a:ea typeface="Lato" panose="020F0502020204030203" pitchFamily="34" charset="0"/>
                <a:cs typeface="Lato" panose="020F0502020204030203" pitchFamily="34" charset="0"/>
              </a:rPr>
              <a:t>Find </a:t>
            </a:r>
            <a:r>
              <a:rPr lang="de-DE" sz="1400" b="1" err="1">
                <a:solidFill>
                  <a:srgbClr val="F1F8EC"/>
                </a:solidFill>
                <a:latin typeface="Lato" panose="020F0502020204030203" pitchFamily="34" charset="0"/>
                <a:ea typeface="Lato" panose="020F0502020204030203" pitchFamily="34" charset="0"/>
                <a:cs typeface="Lato" panose="020F0502020204030203" pitchFamily="34" charset="0"/>
              </a:rPr>
              <a:t>us</a:t>
            </a:r>
            <a:r>
              <a:rPr lang="de-DE" sz="1400" b="1">
                <a:solidFill>
                  <a:srgbClr val="F1F8EC"/>
                </a:solidFill>
                <a:latin typeface="Lato" panose="020F0502020204030203" pitchFamily="34" charset="0"/>
                <a:ea typeface="Lato" panose="020F0502020204030203" pitchFamily="34" charset="0"/>
                <a:cs typeface="Lato" panose="020F0502020204030203" pitchFamily="34" charset="0"/>
              </a:rPr>
              <a:t> on:</a:t>
            </a:r>
            <a:endParaRPr lang="en-DE" sz="1400" b="1">
              <a:solidFill>
                <a:srgbClr val="F1F8EC"/>
              </a:solidFill>
              <a:latin typeface="Lato" panose="020F0502020204030203" pitchFamily="34" charset="0"/>
              <a:ea typeface="Lato" panose="020F0502020204030203" pitchFamily="34" charset="0"/>
              <a:cs typeface="Lato" panose="020F0502020204030203" pitchFamily="34" charset="0"/>
            </a:endParaRPr>
          </a:p>
        </p:txBody>
      </p:sp>
      <p:pic>
        <p:nvPicPr>
          <p:cNvPr id="27" name="Picture 26" descr="Logo&#10;&#10;Description automatically generated with medium confidence">
            <a:hlinkClick r:id="rId7"/>
            <a:extLst>
              <a:ext uri="{FF2B5EF4-FFF2-40B4-BE49-F238E27FC236}">
                <a16:creationId xmlns:a16="http://schemas.microsoft.com/office/drawing/2014/main" id="{D997D1A3-F3EC-FD95-5861-12E0D51A679B}"/>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5403473" y="6140696"/>
            <a:ext cx="508981" cy="522000"/>
          </a:xfrm>
          <a:prstGeom prst="rect">
            <a:avLst/>
          </a:prstGeom>
        </p:spPr>
      </p:pic>
      <p:pic>
        <p:nvPicPr>
          <p:cNvPr id="28" name="Picture 27" descr="Logo&#10;&#10;Description automatically generated with medium confidence">
            <a:hlinkClick r:id="rId9"/>
            <a:extLst>
              <a:ext uri="{FF2B5EF4-FFF2-40B4-BE49-F238E27FC236}">
                <a16:creationId xmlns:a16="http://schemas.microsoft.com/office/drawing/2014/main" id="{A2AA850A-2CC7-C238-328C-F197D2454250}"/>
              </a:ext>
            </a:extLst>
          </p:cNvPr>
          <p:cNvPicPr>
            <a:picLocks noChangeAspect="1"/>
          </p:cNvPicPr>
          <p:nvPr/>
        </p:nvPicPr>
        <p:blipFill rotWithShape="1">
          <a:blip r:embed="rId10">
            <a:extLst>
              <a:ext uri="{28A0092B-C50C-407E-A947-70E740481C1C}">
                <a14:useLocalDpi xmlns:a14="http://schemas.microsoft.com/office/drawing/2010/main"/>
              </a:ext>
            </a:extLst>
          </a:blip>
          <a:srcRect/>
          <a:stretch/>
        </p:blipFill>
        <p:spPr>
          <a:xfrm>
            <a:off x="4980638" y="6233914"/>
            <a:ext cx="422836" cy="397215"/>
          </a:xfrm>
          <a:prstGeom prst="rect">
            <a:avLst/>
          </a:prstGeom>
        </p:spPr>
      </p:pic>
      <p:pic>
        <p:nvPicPr>
          <p:cNvPr id="29" name="Picture 28" descr="Logo&#10;&#10;Description automatically generated with medium confidence">
            <a:hlinkClick r:id="rId11"/>
            <a:extLst>
              <a:ext uri="{FF2B5EF4-FFF2-40B4-BE49-F238E27FC236}">
                <a16:creationId xmlns:a16="http://schemas.microsoft.com/office/drawing/2014/main" id="{FF998C55-8E38-4105-DD78-2404F8583751}"/>
              </a:ext>
            </a:extLst>
          </p:cNvPr>
          <p:cNvPicPr>
            <a:picLocks noChangeAspect="1"/>
          </p:cNvPicPr>
          <p:nvPr/>
        </p:nvPicPr>
        <p:blipFill rotWithShape="1">
          <a:blip r:embed="rId12">
            <a:extLst>
              <a:ext uri="{28A0092B-C50C-407E-A947-70E740481C1C}">
                <a14:useLocalDpi xmlns:a14="http://schemas.microsoft.com/office/drawing/2010/main"/>
              </a:ext>
            </a:extLst>
          </a:blip>
          <a:srcRect/>
          <a:stretch/>
        </p:blipFill>
        <p:spPr>
          <a:xfrm>
            <a:off x="5912454" y="6159897"/>
            <a:ext cx="330926" cy="517399"/>
          </a:xfrm>
          <a:prstGeom prst="rect">
            <a:avLst/>
          </a:prstGeom>
        </p:spPr>
      </p:pic>
      <p:pic>
        <p:nvPicPr>
          <p:cNvPr id="30" name="Picture 29" descr="Logo&#10;&#10;Description automatically generated with medium confidence">
            <a:hlinkClick r:id="rId13"/>
            <a:extLst>
              <a:ext uri="{FF2B5EF4-FFF2-40B4-BE49-F238E27FC236}">
                <a16:creationId xmlns:a16="http://schemas.microsoft.com/office/drawing/2014/main" id="{917A6E1E-5E1A-8325-42EC-7B344137173E}"/>
              </a:ext>
            </a:extLst>
          </p:cNvPr>
          <p:cNvPicPr>
            <a:picLocks noChangeAspect="1"/>
          </p:cNvPicPr>
          <p:nvPr/>
        </p:nvPicPr>
        <p:blipFill rotWithShape="1">
          <a:blip r:embed="rId14">
            <a:extLst>
              <a:ext uri="{28A0092B-C50C-407E-A947-70E740481C1C}">
                <a14:useLocalDpi xmlns:a14="http://schemas.microsoft.com/office/drawing/2010/main"/>
              </a:ext>
            </a:extLst>
          </a:blip>
          <a:srcRect/>
          <a:stretch/>
        </p:blipFill>
        <p:spPr>
          <a:xfrm>
            <a:off x="6325282" y="6149668"/>
            <a:ext cx="422835" cy="517399"/>
          </a:xfrm>
          <a:prstGeom prst="rect">
            <a:avLst/>
          </a:prstGeom>
        </p:spPr>
      </p:pic>
      <p:pic>
        <p:nvPicPr>
          <p:cNvPr id="31" name="Picture 30" descr="Logo&#10;&#10;Description automatically generated with medium confidence">
            <a:hlinkClick r:id="rId15"/>
            <a:extLst>
              <a:ext uri="{FF2B5EF4-FFF2-40B4-BE49-F238E27FC236}">
                <a16:creationId xmlns:a16="http://schemas.microsoft.com/office/drawing/2014/main" id="{6482777C-5996-161A-364F-03208E535489}"/>
              </a:ext>
            </a:extLst>
          </p:cNvPr>
          <p:cNvPicPr>
            <a:picLocks noChangeAspect="1"/>
          </p:cNvPicPr>
          <p:nvPr/>
        </p:nvPicPr>
        <p:blipFill rotWithShape="1">
          <a:blip r:embed="rId16">
            <a:extLst>
              <a:ext uri="{28A0092B-C50C-407E-A947-70E740481C1C}">
                <a14:useLocalDpi xmlns:a14="http://schemas.microsoft.com/office/drawing/2010/main"/>
              </a:ext>
            </a:extLst>
          </a:blip>
          <a:srcRect/>
          <a:stretch/>
        </p:blipFill>
        <p:spPr>
          <a:xfrm>
            <a:off x="6830019" y="6145297"/>
            <a:ext cx="434099" cy="517399"/>
          </a:xfrm>
          <a:prstGeom prst="rect">
            <a:avLst/>
          </a:prstGeom>
        </p:spPr>
      </p:pic>
      <p:pic>
        <p:nvPicPr>
          <p:cNvPr id="5" name="Picture 2">
            <a:extLst>
              <a:ext uri="{FF2B5EF4-FFF2-40B4-BE49-F238E27FC236}">
                <a16:creationId xmlns:a16="http://schemas.microsoft.com/office/drawing/2014/main" id="{E65DEFE8-7B4E-F72B-00B4-368A6D8A5305}"/>
              </a:ext>
            </a:extLst>
          </p:cNvPr>
          <p:cNvPicPr>
            <a:picLocks noChangeAspect="1"/>
          </p:cNvPicPr>
          <p:nvPr/>
        </p:nvPicPr>
        <p:blipFill>
          <a:blip r:embed="rId17"/>
          <a:stretch>
            <a:fillRect/>
          </a:stretch>
        </p:blipFill>
        <p:spPr>
          <a:xfrm>
            <a:off x="9788525" y="6230408"/>
            <a:ext cx="2266950" cy="514350"/>
          </a:xfrm>
          <a:prstGeom prst="rect">
            <a:avLst/>
          </a:prstGeom>
        </p:spPr>
      </p:pic>
      <p:sp>
        <p:nvSpPr>
          <p:cNvPr id="6" name="TextBox 5">
            <a:extLst>
              <a:ext uri="{FF2B5EF4-FFF2-40B4-BE49-F238E27FC236}">
                <a16:creationId xmlns:a16="http://schemas.microsoft.com/office/drawing/2014/main" id="{D3A9FB22-9DCD-CF45-DBAC-617555F31184}"/>
              </a:ext>
            </a:extLst>
          </p:cNvPr>
          <p:cNvSpPr txBox="1"/>
          <p:nvPr/>
        </p:nvSpPr>
        <p:spPr>
          <a:xfrm>
            <a:off x="2892887" y="4843390"/>
            <a:ext cx="6700250" cy="442674"/>
          </a:xfrm>
          <a:prstGeom prst="flowChartAlternateProcess">
            <a:avLst/>
          </a:prstGeom>
          <a:solidFill>
            <a:srgbClr val="47CFFF"/>
          </a:solidFill>
          <a:ln>
            <a:noFill/>
          </a:ln>
        </p:spPr>
        <p:txBody>
          <a:bodyPr wrap="square" lIns="91440" tIns="45720" rIns="91440" bIns="45720" rtlCol="0" anchor="t">
            <a:spAutoFit/>
          </a:bodyPr>
          <a:lstStyle/>
          <a:p>
            <a:pPr algn="ctr"/>
            <a:r>
              <a:rPr lang="de-DE" sz="2000" dirty="0">
                <a:solidFill>
                  <a:schemeClr val="bg1"/>
                </a:solidFill>
                <a:latin typeface="Lato"/>
                <a:ea typeface="Lato"/>
                <a:cs typeface="Lato"/>
              </a:rPr>
              <a:t>Training 10: </a:t>
            </a:r>
            <a:r>
              <a:rPr lang="de-DE" sz="2000" dirty="0" err="1">
                <a:solidFill>
                  <a:schemeClr val="bg1"/>
                </a:solidFill>
                <a:latin typeface="Lato"/>
                <a:ea typeface="Lato"/>
                <a:cs typeface="Lato"/>
              </a:rPr>
              <a:t>GeoIKP</a:t>
            </a:r>
            <a:r>
              <a:rPr lang="de-DE" sz="2000" dirty="0">
                <a:solidFill>
                  <a:schemeClr val="bg1"/>
                </a:solidFill>
                <a:latin typeface="Lato"/>
                <a:ea typeface="Lato"/>
                <a:cs typeface="Lato"/>
              </a:rPr>
              <a:t> - </a:t>
            </a:r>
            <a:r>
              <a:rPr lang="de-DE" sz="2000" dirty="0" err="1">
                <a:solidFill>
                  <a:schemeClr val="bg1"/>
                </a:solidFill>
                <a:latin typeface="Lato"/>
                <a:ea typeface="Lato"/>
                <a:cs typeface="Lato"/>
              </a:rPr>
              <a:t>NbS</a:t>
            </a:r>
            <a:r>
              <a:rPr lang="de-DE" sz="2000" dirty="0">
                <a:solidFill>
                  <a:schemeClr val="bg1"/>
                </a:solidFill>
                <a:latin typeface="Lato"/>
                <a:ea typeface="Lato"/>
                <a:cs typeface="Lato"/>
              </a:rPr>
              <a:t> </a:t>
            </a:r>
            <a:r>
              <a:rPr lang="de-DE" sz="2000" dirty="0" err="1">
                <a:solidFill>
                  <a:schemeClr val="bg1"/>
                </a:solidFill>
                <a:latin typeface="Lato"/>
                <a:ea typeface="Lato"/>
                <a:cs typeface="Lato"/>
              </a:rPr>
              <a:t>Platform</a:t>
            </a:r>
            <a:endParaRPr lang="de-DE" sz="2000" dirty="0">
              <a:solidFill>
                <a:schemeClr val="bg1"/>
              </a:solidFill>
              <a:latin typeface="Lato"/>
              <a:ea typeface="Lato"/>
              <a:cs typeface="Lato"/>
            </a:endParaRPr>
          </a:p>
        </p:txBody>
      </p:sp>
    </p:spTree>
    <p:extLst>
      <p:ext uri="{BB962C8B-B14F-4D97-AF65-F5344CB8AC3E}">
        <p14:creationId xmlns:p14="http://schemas.microsoft.com/office/powerpoint/2010/main" val="3955781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outdoor, nature, mountain, dirt&#10;&#10;Description automatically generated">
            <a:extLst>
              <a:ext uri="{FF2B5EF4-FFF2-40B4-BE49-F238E27FC236}">
                <a16:creationId xmlns:a16="http://schemas.microsoft.com/office/drawing/2014/main" id="{BE060F61-9D3A-45E6-AF80-B2881B5E5DEE}"/>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5000"/>
                    </a14:imgEffect>
                  </a14:imgLayer>
                </a14:imgProps>
              </a:ext>
              <a:ext uri="{28A0092B-C50C-407E-A947-70E740481C1C}">
                <a14:useLocalDpi xmlns:a14="http://schemas.microsoft.com/office/drawing/2010/main"/>
              </a:ext>
              <a:ext uri="{837473B0-CC2E-450A-ABE3-18F120FF3D39}">
                <a1611:picAttrSrcUrl xmlns:a1611="http://schemas.microsoft.com/office/drawing/2016/11/main" r:id="rId5"/>
              </a:ext>
            </a:extLst>
          </a:blip>
          <a:srcRect/>
          <a:stretch/>
        </p:blipFill>
        <p:spPr>
          <a:xfrm>
            <a:off x="6096000" y="486783"/>
            <a:ext cx="6096000" cy="6371217"/>
          </a:xfrm>
          <a:prstGeom prst="rect">
            <a:avLst/>
          </a:prstGeom>
        </p:spPr>
      </p:pic>
      <p:sp>
        <p:nvSpPr>
          <p:cNvPr id="12" name="TextBox 11">
            <a:extLst>
              <a:ext uri="{FF2B5EF4-FFF2-40B4-BE49-F238E27FC236}">
                <a16:creationId xmlns:a16="http://schemas.microsoft.com/office/drawing/2014/main" id="{F20A7847-6DB0-48F9-9940-8638997504F9}"/>
              </a:ext>
            </a:extLst>
          </p:cNvPr>
          <p:cNvSpPr txBox="1"/>
          <p:nvPr/>
        </p:nvSpPr>
        <p:spPr>
          <a:xfrm>
            <a:off x="335793" y="862264"/>
            <a:ext cx="5287012" cy="6794168"/>
          </a:xfrm>
          <a:prstGeom prst="rect">
            <a:avLst/>
          </a:prstGeom>
          <a:noFill/>
        </p:spPr>
        <p:txBody>
          <a:bodyPr wrap="square" lIns="91440" tIns="45720" rIns="91440" bIns="45720" rtlCol="0" anchor="t">
            <a:spAutoFit/>
          </a:bodyPr>
          <a:lstStyle/>
          <a:p>
            <a:endParaRPr lang="en-IE" sz="1600" i="1" dirty="0">
              <a:solidFill>
                <a:srgbClr val="009ED6"/>
              </a:solidFill>
              <a:latin typeface="Lato"/>
              <a:ea typeface="Lato"/>
              <a:cs typeface="Lato"/>
            </a:endParaRPr>
          </a:p>
          <a:p>
            <a:pPr>
              <a:lnSpc>
                <a:spcPct val="150000"/>
              </a:lnSpc>
            </a:pPr>
            <a:r>
              <a:rPr lang="en-IE" sz="1500" i="1" dirty="0">
                <a:latin typeface="Lato"/>
                <a:ea typeface="Lato"/>
                <a:cs typeface="Lato"/>
              </a:rPr>
              <a:t>After completing this training unit, you should be able to understand:</a:t>
            </a:r>
          </a:p>
          <a:p>
            <a:pPr>
              <a:lnSpc>
                <a:spcPct val="150000"/>
              </a:lnSpc>
            </a:pPr>
            <a:endParaRPr lang="en-IE" sz="1500" i="1"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Font typeface="Arial"/>
              <a:buChar char="•"/>
            </a:pPr>
            <a:r>
              <a:rPr lang="en-IE" sz="1500" dirty="0">
                <a:solidFill>
                  <a:srgbClr val="00A7E2"/>
                </a:solidFill>
                <a:latin typeface="Lato"/>
                <a:ea typeface="Lato"/>
                <a:cs typeface="Lato"/>
              </a:rPr>
              <a:t> </a:t>
            </a:r>
            <a:r>
              <a:rPr lang="en-IE" sz="1500" dirty="0">
                <a:latin typeface="Lato"/>
                <a:ea typeface="Lato"/>
                <a:cs typeface="Lato"/>
              </a:rPr>
              <a:t>What the </a:t>
            </a:r>
            <a:r>
              <a:rPr lang="en-IE" sz="1500" dirty="0" err="1">
                <a:latin typeface="Lato"/>
                <a:ea typeface="Lato"/>
                <a:cs typeface="Lato"/>
              </a:rPr>
              <a:t>GeoIKP</a:t>
            </a:r>
            <a:r>
              <a:rPr lang="en-IE" sz="1500" dirty="0">
                <a:latin typeface="Lato"/>
                <a:ea typeface="Lato"/>
                <a:cs typeface="Lato"/>
              </a:rPr>
              <a:t> </a:t>
            </a:r>
            <a:r>
              <a:rPr lang="en-IE" sz="1500" dirty="0" err="1">
                <a:latin typeface="Lato"/>
                <a:ea typeface="Lato"/>
                <a:cs typeface="Lato"/>
              </a:rPr>
              <a:t>NbS</a:t>
            </a:r>
            <a:r>
              <a:rPr lang="en-IE" sz="1500" dirty="0">
                <a:latin typeface="Lato"/>
                <a:ea typeface="Lato"/>
                <a:cs typeface="Lato"/>
              </a:rPr>
              <a:t> platform is</a:t>
            </a:r>
            <a:br>
              <a:rPr lang="en-IE" sz="1500" dirty="0">
                <a:latin typeface="Lato"/>
                <a:ea typeface="Lato"/>
                <a:cs typeface="Lato"/>
              </a:rPr>
            </a:br>
            <a:endParaRPr lang="en-IE" sz="15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Font typeface="Arial"/>
              <a:buChar char="•"/>
            </a:pPr>
            <a:r>
              <a:rPr lang="en-IE" sz="1500" dirty="0">
                <a:solidFill>
                  <a:srgbClr val="00A7E2"/>
                </a:solidFill>
                <a:latin typeface="Lato"/>
                <a:ea typeface="Lato"/>
                <a:cs typeface="Lato"/>
              </a:rPr>
              <a:t> </a:t>
            </a:r>
            <a:r>
              <a:rPr lang="en-IE" sz="1500" dirty="0">
                <a:latin typeface="Lato"/>
                <a:ea typeface="Lato"/>
                <a:cs typeface="Lato"/>
              </a:rPr>
              <a:t>The functionalities the platform has</a:t>
            </a:r>
          </a:p>
          <a:p>
            <a:pPr marL="285750" indent="-285750">
              <a:lnSpc>
                <a:spcPct val="150000"/>
              </a:lnSpc>
              <a:buFont typeface="Arial"/>
              <a:buChar char="•"/>
            </a:pPr>
            <a:endParaRPr lang="en-IE" sz="1500" dirty="0">
              <a:latin typeface="Lato"/>
              <a:ea typeface="Lato"/>
              <a:cs typeface="Lato"/>
            </a:endParaRPr>
          </a:p>
          <a:p>
            <a:pPr marL="285750" indent="-285750">
              <a:lnSpc>
                <a:spcPct val="150000"/>
              </a:lnSpc>
              <a:buFont typeface="Arial"/>
              <a:buChar char="•"/>
            </a:pPr>
            <a:r>
              <a:rPr lang="en-IE" sz="1500" dirty="0">
                <a:solidFill>
                  <a:srgbClr val="00A7E2"/>
                </a:solidFill>
                <a:latin typeface="Lato"/>
                <a:ea typeface="Lato"/>
                <a:cs typeface="Lato"/>
              </a:rPr>
              <a:t> </a:t>
            </a:r>
            <a:r>
              <a:rPr lang="en-IE" sz="1500" dirty="0">
                <a:latin typeface="Lato"/>
                <a:ea typeface="Lato"/>
                <a:cs typeface="Lato"/>
              </a:rPr>
              <a:t>How the platform can be used by different types of end-users of </a:t>
            </a:r>
            <a:r>
              <a:rPr lang="en-IE" sz="1500" dirty="0" err="1">
                <a:latin typeface="Lato"/>
                <a:ea typeface="Lato"/>
                <a:cs typeface="Lato"/>
              </a:rPr>
              <a:t>NbS</a:t>
            </a:r>
            <a:br>
              <a:rPr lang="en-IE" sz="1500" dirty="0">
                <a:latin typeface="Lato"/>
                <a:ea typeface="Lato"/>
                <a:cs typeface="Lato"/>
              </a:rPr>
            </a:br>
            <a:endParaRPr lang="en-IE" sz="15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Font typeface="Arial"/>
              <a:buChar char="•"/>
            </a:pPr>
            <a:r>
              <a:rPr lang="en-IE" sz="1500" dirty="0">
                <a:solidFill>
                  <a:srgbClr val="00A7E2"/>
                </a:solidFill>
                <a:latin typeface="Lato"/>
                <a:ea typeface="Lato"/>
                <a:cs typeface="Lato"/>
              </a:rPr>
              <a:t> </a:t>
            </a:r>
            <a:r>
              <a:rPr lang="en-IE" sz="1500" dirty="0">
                <a:latin typeface="Lato"/>
                <a:ea typeface="Lato"/>
                <a:cs typeface="Lato"/>
              </a:rPr>
              <a:t>How the platform can support your decision-making and co-development of </a:t>
            </a:r>
            <a:r>
              <a:rPr lang="en-IE" sz="1500" dirty="0" err="1">
                <a:latin typeface="Lato"/>
                <a:ea typeface="Lato"/>
                <a:cs typeface="Lato"/>
              </a:rPr>
              <a:t>NbS</a:t>
            </a:r>
            <a:br>
              <a:rPr lang="en-IE" sz="1500" dirty="0">
                <a:latin typeface="Lato"/>
                <a:ea typeface="Lato"/>
                <a:cs typeface="Lato"/>
              </a:rPr>
            </a:br>
            <a:endParaRPr lang="en-IE" sz="15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Font typeface="Arial"/>
              <a:buChar char="•"/>
            </a:pPr>
            <a:r>
              <a:rPr lang="en-IE" sz="1500" dirty="0">
                <a:solidFill>
                  <a:srgbClr val="00A7E2"/>
                </a:solidFill>
                <a:latin typeface="Lato"/>
                <a:ea typeface="Lato"/>
                <a:cs typeface="Lato"/>
              </a:rPr>
              <a:t> </a:t>
            </a:r>
            <a:r>
              <a:rPr lang="en-IE" sz="1500" dirty="0">
                <a:latin typeface="Lato"/>
                <a:ea typeface="Lato"/>
                <a:cs typeface="Lato"/>
              </a:rPr>
              <a:t>How you can contribute to the platform</a:t>
            </a:r>
            <a:endParaRPr lang="en-IE" sz="1500" dirty="0">
              <a:latin typeface="Lato" panose="020F0502020204030203" pitchFamily="34" charset="0"/>
              <a:ea typeface="Lato" panose="020F0502020204030203" pitchFamily="34" charset="0"/>
              <a:cs typeface="Lato" panose="020F0502020204030203" pitchFamily="34" charset="0"/>
            </a:endParaRPr>
          </a:p>
          <a:p>
            <a:pPr>
              <a:lnSpc>
                <a:spcPct val="150000"/>
              </a:lnSpc>
            </a:pPr>
            <a:endParaRPr lang="en-IE" sz="1500" i="1" dirty="0">
              <a:latin typeface="Lato" panose="020F0502020204030203" pitchFamily="34" charset="0"/>
              <a:ea typeface="Lato" panose="020F0502020204030203" pitchFamily="34" charset="0"/>
              <a:cs typeface="Lato" panose="020F0502020204030203" pitchFamily="34" charset="0"/>
            </a:endParaRPr>
          </a:p>
          <a:p>
            <a:pPr>
              <a:lnSpc>
                <a:spcPct val="150000"/>
              </a:lnSpc>
            </a:pPr>
            <a:br>
              <a:rPr lang="en-IE" sz="700" dirty="0">
                <a:latin typeface="Lato" panose="020F0502020204030203" pitchFamily="34" charset="0"/>
                <a:ea typeface="Lato" panose="020F0502020204030203" pitchFamily="34" charset="0"/>
                <a:cs typeface="Lato" panose="020F0502020204030203" pitchFamily="34" charset="0"/>
              </a:rPr>
            </a:br>
            <a:endParaRPr lang="en-IE" sz="7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4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000" dirty="0">
              <a:latin typeface="Lato" panose="020F0502020204030203" pitchFamily="34" charset="0"/>
              <a:ea typeface="Lato" panose="020F0502020204030203" pitchFamily="34" charset="0"/>
              <a:cs typeface="Lato" panose="020F0502020204030203" pitchFamily="34" charset="0"/>
            </a:endParaRPr>
          </a:p>
          <a:p>
            <a:endParaRPr lang="en-IE" sz="700" dirty="0">
              <a:latin typeface="Lato" panose="020F0502020204030203" pitchFamily="34" charset="0"/>
              <a:ea typeface="Lato" panose="020F0502020204030203" pitchFamily="34" charset="0"/>
              <a:cs typeface="Lato" panose="020F0502020204030203" pitchFamily="34" charset="0"/>
            </a:endParaRPr>
          </a:p>
          <a:p>
            <a:endParaRPr lang="en-IE" b="1" dirty="0">
              <a:solidFill>
                <a:srgbClr val="00A7E2"/>
              </a:solidFill>
              <a:latin typeface="Lato" panose="020F0502020204030203" pitchFamily="34" charset="0"/>
              <a:ea typeface="Lato" panose="020F0502020204030203" pitchFamily="34" charset="0"/>
              <a:cs typeface="Lato" panose="020F0502020204030203" pitchFamily="34" charset="0"/>
            </a:endParaRPr>
          </a:p>
        </p:txBody>
      </p:sp>
      <p:sp>
        <p:nvSpPr>
          <p:cNvPr id="4" name="Rectangle 3">
            <a:extLst>
              <a:ext uri="{FF2B5EF4-FFF2-40B4-BE49-F238E27FC236}">
                <a16:creationId xmlns:a16="http://schemas.microsoft.com/office/drawing/2014/main" id="{2F845C98-BF91-2C62-FFD3-F4A739FC93F7}"/>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5" name="Picture 4" descr="Logo&#10;&#10;Description automatically generated">
            <a:extLst>
              <a:ext uri="{FF2B5EF4-FFF2-40B4-BE49-F238E27FC236}">
                <a16:creationId xmlns:a16="http://schemas.microsoft.com/office/drawing/2014/main" id="{200F5ABF-BBED-A0A6-2FF0-EF718F9A4ECC}"/>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6" name="TextBox 5">
            <a:extLst>
              <a:ext uri="{FF2B5EF4-FFF2-40B4-BE49-F238E27FC236}">
                <a16:creationId xmlns:a16="http://schemas.microsoft.com/office/drawing/2014/main" id="{A9ACE15D-2289-EE1B-C11D-76CB44A7DFEA}"/>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Learning objectives</a:t>
            </a:r>
          </a:p>
        </p:txBody>
      </p:sp>
      <p:sp>
        <p:nvSpPr>
          <p:cNvPr id="7" name="Rectangle 6">
            <a:extLst>
              <a:ext uri="{FF2B5EF4-FFF2-40B4-BE49-F238E27FC236}">
                <a16:creationId xmlns:a16="http://schemas.microsoft.com/office/drawing/2014/main" id="{1A126073-5D4D-95A8-63C5-9882D1AE997D}"/>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8" name="Group 7">
            <a:extLst>
              <a:ext uri="{FF2B5EF4-FFF2-40B4-BE49-F238E27FC236}">
                <a16:creationId xmlns:a16="http://schemas.microsoft.com/office/drawing/2014/main" id="{9B81C043-AD5E-3A89-9A8B-75FA01AF2B63}"/>
              </a:ext>
            </a:extLst>
          </p:cNvPr>
          <p:cNvGrpSpPr/>
          <p:nvPr/>
        </p:nvGrpSpPr>
        <p:grpSpPr>
          <a:xfrm>
            <a:off x="9938654" y="6352565"/>
            <a:ext cx="2141003" cy="464738"/>
            <a:chOff x="266045" y="6130130"/>
            <a:chExt cx="2431435" cy="525217"/>
          </a:xfrm>
        </p:grpSpPr>
        <p:pic>
          <p:nvPicPr>
            <p:cNvPr id="9" name="Picture 8" descr="A group of yellow stars&#10;&#10;Description automatically generated with low confidence">
              <a:extLst>
                <a:ext uri="{FF2B5EF4-FFF2-40B4-BE49-F238E27FC236}">
                  <a16:creationId xmlns:a16="http://schemas.microsoft.com/office/drawing/2014/main" id="{717C050B-116C-6D33-5769-186010D569DD}"/>
                </a:ext>
              </a:extLst>
            </p:cNvPr>
            <p:cNvPicPr/>
            <p:nvPr/>
          </p:nvPicPr>
          <p:blipFill>
            <a:blip r:embed="rId7"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0" name="TextBox 9">
              <a:extLst>
                <a:ext uri="{FF2B5EF4-FFF2-40B4-BE49-F238E27FC236}">
                  <a16:creationId xmlns:a16="http://schemas.microsoft.com/office/drawing/2014/main" id="{006D6B38-258F-237D-5C7B-671C70C2E69D}"/>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13" name="TextBox 12">
            <a:extLst>
              <a:ext uri="{FF2B5EF4-FFF2-40B4-BE49-F238E27FC236}">
                <a16:creationId xmlns:a16="http://schemas.microsoft.com/office/drawing/2014/main" id="{E810C466-0621-EB42-8F27-BD17B32627F8}"/>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4</a:t>
            </a:r>
          </a:p>
        </p:txBody>
      </p:sp>
      <p:sp>
        <p:nvSpPr>
          <p:cNvPr id="2" name="TextBox 1">
            <a:extLst>
              <a:ext uri="{FF2B5EF4-FFF2-40B4-BE49-F238E27FC236}">
                <a16:creationId xmlns:a16="http://schemas.microsoft.com/office/drawing/2014/main" id="{D7E89028-5C0F-8641-AEC7-F170F864D5B4}"/>
              </a:ext>
            </a:extLst>
          </p:cNvPr>
          <p:cNvSpPr txBox="1"/>
          <p:nvPr/>
        </p:nvSpPr>
        <p:spPr>
          <a:xfrm>
            <a:off x="15435743" y="3089944"/>
            <a:ext cx="180974" cy="3619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Tree>
    <p:extLst>
      <p:ext uri="{BB962C8B-B14F-4D97-AF65-F5344CB8AC3E}">
        <p14:creationId xmlns:p14="http://schemas.microsoft.com/office/powerpoint/2010/main" val="1511446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What is </a:t>
            </a:r>
            <a:r>
              <a:rPr lang="en-GB" sz="3200" b="1" err="1">
                <a:solidFill>
                  <a:schemeClr val="bg1"/>
                </a:solidFill>
                <a:latin typeface="Lato"/>
                <a:ea typeface="Lato"/>
                <a:cs typeface="Lato"/>
              </a:rPr>
              <a:t>GeoIKP</a:t>
            </a:r>
            <a:r>
              <a:rPr lang="en-GB" sz="3200" b="1">
                <a:solidFill>
                  <a:schemeClr val="bg1"/>
                </a:solidFill>
                <a:latin typeface="Lato"/>
                <a:ea typeface="Lato"/>
                <a:cs typeface="Lato"/>
              </a:rPr>
              <a:t>?</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 name="TextBox 1">
            <a:extLst>
              <a:ext uri="{FF2B5EF4-FFF2-40B4-BE49-F238E27FC236}">
                <a16:creationId xmlns:a16="http://schemas.microsoft.com/office/drawing/2014/main" id="{E247BCBC-B151-9721-B1D9-EF75FCF9FF55}"/>
              </a:ext>
            </a:extLst>
          </p:cNvPr>
          <p:cNvSpPr txBox="1"/>
          <p:nvPr/>
        </p:nvSpPr>
        <p:spPr>
          <a:xfrm>
            <a:off x="428397" y="1657177"/>
            <a:ext cx="8031032" cy="4401205"/>
          </a:xfrm>
          <a:prstGeom prst="rect">
            <a:avLst/>
          </a:prstGeom>
          <a:noFill/>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342900" indent="-342900">
              <a:buClr>
                <a:srgbClr val="00A7E2"/>
              </a:buClr>
              <a:buFont typeface="Arial"/>
              <a:buChar char="•"/>
            </a:pPr>
            <a:r>
              <a:rPr lang="en-US" sz="2000" dirty="0">
                <a:latin typeface="Lato" panose="020F0502020204030203" pitchFamily="34" charset="0"/>
                <a:ea typeface="Lato" panose="020F0502020204030203" pitchFamily="34" charset="0"/>
                <a:cs typeface="Lato" panose="020F0502020204030203" pitchFamily="34" charset="0"/>
              </a:rPr>
              <a:t>Goal is to share knowledge, data, and tools on </a:t>
            </a:r>
            <a:r>
              <a:rPr lang="en-GB" sz="2000" dirty="0" err="1">
                <a:latin typeface="Lato" panose="020F0502020204030203" pitchFamily="34" charset="0"/>
                <a:ea typeface="Lato" panose="020F0502020204030203" pitchFamily="34" charset="0"/>
                <a:cs typeface="Lato" panose="020F0502020204030203" pitchFamily="34" charset="0"/>
              </a:rPr>
              <a:t>NbS</a:t>
            </a:r>
            <a:r>
              <a:rPr lang="en-GB" sz="2000" dirty="0">
                <a:latin typeface="Lato" panose="020F0502020204030203" pitchFamily="34" charset="0"/>
                <a:ea typeface="Lato" panose="020F0502020204030203" pitchFamily="34" charset="0"/>
                <a:cs typeface="Lato" panose="020F0502020204030203" pitchFamily="34" charset="0"/>
              </a:rPr>
              <a:t> </a:t>
            </a:r>
            <a:r>
              <a:rPr lang="en-US" sz="2000" dirty="0">
                <a:latin typeface="Lato" panose="020F0502020204030203" pitchFamily="34" charset="0"/>
                <a:ea typeface="Lato" panose="020F0502020204030203" pitchFamily="34" charset="0"/>
                <a:cs typeface="Lato" panose="020F0502020204030203" pitchFamily="34" charset="0"/>
              </a:rPr>
              <a:t>for hydro-meteorological risk mitigation and climate change adaptation </a:t>
            </a:r>
          </a:p>
          <a:p>
            <a:pPr marL="285750" indent="-285750">
              <a:buClr>
                <a:srgbClr val="00A7E2"/>
              </a:buClr>
              <a:buFont typeface="Arial" panose="020B0604020202020204" pitchFamily="34" charset="0"/>
              <a:buChar char="•"/>
            </a:pPr>
            <a:endParaRPr lang="en-US" sz="2000" dirty="0">
              <a:latin typeface="Lato" panose="020F0502020204030203" pitchFamily="34" charset="0"/>
              <a:ea typeface="Lato" panose="020F0502020204030203" pitchFamily="34" charset="0"/>
              <a:cs typeface="Lato" panose="020F0502020204030203" pitchFamily="34" charset="0"/>
            </a:endParaRPr>
          </a:p>
          <a:p>
            <a:pPr marL="285750" indent="-285750">
              <a:buClr>
                <a:srgbClr val="00A7E2"/>
              </a:buClr>
              <a:buFont typeface="Arial" panose="020B0604020202020204" pitchFamily="34" charset="0"/>
              <a:buChar char="•"/>
            </a:pPr>
            <a:r>
              <a:rPr lang="en-US" sz="2000" dirty="0">
                <a:latin typeface="Lato" panose="020F0502020204030203" pitchFamily="34" charset="0"/>
                <a:ea typeface="Lato" panose="020F0502020204030203" pitchFamily="34" charset="0"/>
                <a:cs typeface="Lato" panose="020F0502020204030203" pitchFamily="34" charset="0"/>
              </a:rPr>
              <a:t>Designed, implemented, and deployed within the OPERANDUM project</a:t>
            </a:r>
            <a:endParaRPr lang="en-US" sz="2000" dirty="0">
              <a:solidFill>
                <a:srgbClr val="92D050"/>
              </a:solidFill>
              <a:latin typeface="Lato" panose="020F0502020204030203" pitchFamily="34" charset="0"/>
              <a:ea typeface="Lato" panose="020F0502020204030203" pitchFamily="34" charset="0"/>
              <a:cs typeface="Lato" panose="020F0502020204030203" pitchFamily="34" charset="0"/>
            </a:endParaRPr>
          </a:p>
          <a:p>
            <a:pPr marL="285750" indent="-285750">
              <a:buClr>
                <a:srgbClr val="00A7E2"/>
              </a:buClr>
              <a:buFont typeface="Arial" panose="020B0604020202020204" pitchFamily="34" charset="0"/>
              <a:buChar char="•"/>
            </a:pPr>
            <a:endParaRPr lang="en-US" sz="2000" dirty="0">
              <a:solidFill>
                <a:srgbClr val="000000"/>
              </a:solidFill>
              <a:latin typeface="Lato" panose="020F0502020204030203" pitchFamily="34" charset="0"/>
              <a:ea typeface="Lato" panose="020F0502020204030203" pitchFamily="34" charset="0"/>
              <a:cs typeface="Lato" panose="020F0502020204030203" pitchFamily="34" charset="0"/>
            </a:endParaRPr>
          </a:p>
          <a:p>
            <a:pPr marL="285750" indent="-285750">
              <a:buClr>
                <a:srgbClr val="00A7E2"/>
              </a:buClr>
              <a:buFont typeface="Arial" panose="020B0604020202020204" pitchFamily="34" charset="0"/>
              <a:buChar char="•"/>
            </a:pPr>
            <a:r>
              <a:rPr lang="en-US" sz="2000" dirty="0">
                <a:latin typeface="Lato" panose="020F0502020204030203" pitchFamily="34" charset="0"/>
                <a:ea typeface="Lato" panose="020F0502020204030203" pitchFamily="34" charset="0"/>
                <a:cs typeface="Lato" panose="020F0502020204030203" pitchFamily="34" charset="0"/>
              </a:rPr>
              <a:t>Open-source and user-friendly web platform, c</a:t>
            </a:r>
            <a:r>
              <a:rPr lang="en-IE" sz="2000" dirty="0">
                <a:latin typeface="Lato" panose="020F0502020204030203" pitchFamily="34" charset="0"/>
                <a:ea typeface="Lato" panose="020F0502020204030203" pitchFamily="34" charset="0"/>
                <a:cs typeface="Lato" panose="020F0502020204030203" pitchFamily="34" charset="0"/>
              </a:rPr>
              <a:t>o-created with a variety of end-users</a:t>
            </a:r>
            <a:endParaRPr lang="en-US" sz="2000" dirty="0">
              <a:solidFill>
                <a:srgbClr val="000000"/>
              </a:solidFill>
              <a:latin typeface="Lato" panose="020F0502020204030203" pitchFamily="34" charset="0"/>
              <a:ea typeface="Lato" panose="020F0502020204030203" pitchFamily="34" charset="0"/>
              <a:cs typeface="Lato" panose="020F0502020204030203" pitchFamily="34" charset="0"/>
            </a:endParaRPr>
          </a:p>
          <a:p>
            <a:pPr marL="285750" indent="-285750">
              <a:buClr>
                <a:srgbClr val="00A7E2"/>
              </a:buClr>
              <a:buFont typeface="Arial" panose="020B0604020202020204" pitchFamily="34" charset="0"/>
              <a:buChar char="•"/>
            </a:pPr>
            <a:endParaRPr lang="es-ES" sz="2000" b="1" i="1" dirty="0">
              <a:solidFill>
                <a:srgbClr val="92D050"/>
              </a:solidFill>
              <a:latin typeface="Lato" panose="020F0502020204030203" pitchFamily="34" charset="0"/>
              <a:ea typeface="Lato" panose="020F0502020204030203" pitchFamily="34" charset="0"/>
              <a:cs typeface="Lato" panose="020F0502020204030203" pitchFamily="34" charset="0"/>
            </a:endParaRPr>
          </a:p>
          <a:p>
            <a:pPr marL="285750" indent="-285750">
              <a:buClr>
                <a:srgbClr val="00A7E2"/>
              </a:buClr>
              <a:buFont typeface="Arial" panose="020B0604020202020204" pitchFamily="34" charset="0"/>
              <a:buChar char="•"/>
            </a:pPr>
            <a:r>
              <a:rPr lang="es-ES" sz="2000" b="1" i="1" dirty="0" err="1">
                <a:latin typeface="Lato" panose="020F0502020204030203" pitchFamily="34" charset="0"/>
                <a:ea typeface="Lato" panose="020F0502020204030203" pitchFamily="34" charset="0"/>
                <a:cs typeface="Lato" panose="020F0502020204030203" pitchFamily="34" charset="0"/>
              </a:rPr>
              <a:t>GeoIKP</a:t>
            </a:r>
            <a:r>
              <a:rPr lang="es-ES" sz="2000" dirty="0">
                <a:latin typeface="Lato" panose="020F0502020204030203" pitchFamily="34" charset="0"/>
                <a:ea typeface="Lato" panose="020F0502020204030203" pitchFamily="34" charset="0"/>
                <a:cs typeface="Lato" panose="020F0502020204030203" pitchFamily="34" charset="0"/>
              </a:rPr>
              <a:t> stands </a:t>
            </a:r>
            <a:r>
              <a:rPr lang="es-ES" sz="2000" dirty="0" err="1">
                <a:latin typeface="Lato" panose="020F0502020204030203" pitchFamily="34" charset="0"/>
                <a:ea typeface="Lato" panose="020F0502020204030203" pitchFamily="34" charset="0"/>
                <a:cs typeface="Lato" panose="020F0502020204030203" pitchFamily="34" charset="0"/>
              </a:rPr>
              <a:t>for</a:t>
            </a:r>
            <a:r>
              <a:rPr lang="es-ES" sz="2000" dirty="0">
                <a:solidFill>
                  <a:srgbClr val="92D050"/>
                </a:solidFill>
                <a:latin typeface="Lato" panose="020F0502020204030203" pitchFamily="34" charset="0"/>
                <a:ea typeface="Lato" panose="020F0502020204030203" pitchFamily="34" charset="0"/>
                <a:cs typeface="Lato" panose="020F0502020204030203" pitchFamily="34" charset="0"/>
              </a:rPr>
              <a:t> </a:t>
            </a:r>
            <a:r>
              <a:rPr lang="es-ES" sz="2000" b="1" i="1" dirty="0" err="1">
                <a:latin typeface="Lato" panose="020F0502020204030203" pitchFamily="34" charset="0"/>
                <a:ea typeface="Lato" panose="020F0502020204030203" pitchFamily="34" charset="0"/>
                <a:cs typeface="Lato" panose="020F0502020204030203" pitchFamily="34" charset="0"/>
              </a:rPr>
              <a:t>Geospatial</a:t>
            </a:r>
            <a:r>
              <a:rPr lang="es-ES" sz="2000" b="1" i="1" dirty="0">
                <a:latin typeface="Lato" panose="020F0502020204030203" pitchFamily="34" charset="0"/>
                <a:ea typeface="Lato" panose="020F0502020204030203" pitchFamily="34" charset="0"/>
                <a:cs typeface="Lato" panose="020F0502020204030203" pitchFamily="34" charset="0"/>
              </a:rPr>
              <a:t> </a:t>
            </a:r>
            <a:r>
              <a:rPr lang="es-ES" sz="2000" b="1" i="1" dirty="0" err="1">
                <a:latin typeface="Lato" panose="020F0502020204030203" pitchFamily="34" charset="0"/>
                <a:ea typeface="Lato" panose="020F0502020204030203" pitchFamily="34" charset="0"/>
                <a:cs typeface="Lato" panose="020F0502020204030203" pitchFamily="34" charset="0"/>
              </a:rPr>
              <a:t>Information</a:t>
            </a:r>
            <a:r>
              <a:rPr lang="es-ES" sz="2000" b="1" i="1" dirty="0">
                <a:latin typeface="Lato" panose="020F0502020204030203" pitchFamily="34" charset="0"/>
                <a:ea typeface="Lato" panose="020F0502020204030203" pitchFamily="34" charset="0"/>
                <a:cs typeface="Lato" panose="020F0502020204030203" pitchFamily="34" charset="0"/>
              </a:rPr>
              <a:t> </a:t>
            </a:r>
            <a:r>
              <a:rPr lang="es-ES" sz="2000" b="1" i="1" dirty="0" err="1">
                <a:latin typeface="Lato" panose="020F0502020204030203" pitchFamily="34" charset="0"/>
                <a:ea typeface="Lato" panose="020F0502020204030203" pitchFamily="34" charset="0"/>
                <a:cs typeface="Lato" panose="020F0502020204030203" pitchFamily="34" charset="0"/>
              </a:rPr>
              <a:t>Knowledge</a:t>
            </a:r>
            <a:r>
              <a:rPr lang="es-ES" sz="2000" b="1" i="1" dirty="0">
                <a:latin typeface="Lato" panose="020F0502020204030203" pitchFamily="34" charset="0"/>
                <a:ea typeface="Lato" panose="020F0502020204030203" pitchFamily="34" charset="0"/>
                <a:cs typeface="Lato" panose="020F0502020204030203" pitchFamily="34" charset="0"/>
              </a:rPr>
              <a:t> </a:t>
            </a:r>
            <a:r>
              <a:rPr lang="es-ES" sz="2000" b="1" i="1" dirty="0" err="1">
                <a:latin typeface="Lato" panose="020F0502020204030203" pitchFamily="34" charset="0"/>
                <a:ea typeface="Lato" panose="020F0502020204030203" pitchFamily="34" charset="0"/>
                <a:cs typeface="Lato" panose="020F0502020204030203" pitchFamily="34" charset="0"/>
              </a:rPr>
              <a:t>Platform</a:t>
            </a:r>
            <a:endParaRPr lang="en-US" sz="2000" b="1" dirty="0">
              <a:latin typeface="Lato" panose="020F0502020204030203" pitchFamily="34" charset="0"/>
              <a:ea typeface="Lato" panose="020F0502020204030203" pitchFamily="34" charset="0"/>
              <a:cs typeface="Lato" panose="020F0502020204030203" pitchFamily="34" charset="0"/>
            </a:endParaRPr>
          </a:p>
          <a:p>
            <a:pPr marL="285750" indent="-285750">
              <a:buFont typeface="Arial" panose="020B0604020202020204" pitchFamily="34" charset="0"/>
              <a:buChar char="•"/>
            </a:pPr>
            <a:endParaRPr lang="en-US" sz="2000" dirty="0">
              <a:latin typeface="Lato"/>
              <a:ea typeface="Lato"/>
              <a:cs typeface="Times New Roman"/>
            </a:endParaRPr>
          </a:p>
          <a:p>
            <a:pPr marL="285750" indent="-285750">
              <a:buFont typeface="Arial" panose="020B0604020202020204" pitchFamily="34" charset="0"/>
              <a:buChar char="•"/>
            </a:pPr>
            <a:endParaRPr lang="en-IE" sz="2000" dirty="0">
              <a:latin typeface="Lato"/>
              <a:ea typeface="Lato"/>
              <a:cs typeface="Calibri"/>
            </a:endParaRPr>
          </a:p>
          <a:p>
            <a:pPr marL="285750" indent="-285750">
              <a:buFont typeface="Arial" panose="020B0604020202020204" pitchFamily="34" charset="0"/>
              <a:buChar char="•"/>
            </a:pPr>
            <a:endParaRPr lang="en-US" sz="2000" dirty="0">
              <a:latin typeface="Lato"/>
              <a:ea typeface="Lato"/>
              <a:cs typeface="Times New Roman"/>
            </a:endParaRPr>
          </a:p>
          <a:p>
            <a:pPr marL="285750" indent="-285750">
              <a:buFont typeface="Arial" panose="020B0604020202020204" pitchFamily="34" charset="0"/>
              <a:buChar char="•"/>
            </a:pPr>
            <a:endParaRPr lang="en-US" sz="2000" dirty="0">
              <a:latin typeface="Lato"/>
              <a:ea typeface="Lato"/>
              <a:cs typeface="Times New Roman"/>
            </a:endParaRPr>
          </a:p>
        </p:txBody>
      </p:sp>
      <p:pic>
        <p:nvPicPr>
          <p:cNvPr id="5" name="Picture 4">
            <a:extLst>
              <a:ext uri="{FF2B5EF4-FFF2-40B4-BE49-F238E27FC236}">
                <a16:creationId xmlns:a16="http://schemas.microsoft.com/office/drawing/2014/main" id="{7E6CE6C9-BCD4-0900-071F-D85A4D4BCB99}"/>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8634333" y="2799041"/>
            <a:ext cx="3288645" cy="1054782"/>
          </a:xfrm>
          <a:prstGeom prst="rect">
            <a:avLst/>
          </a:prstGeom>
        </p:spPr>
      </p:pic>
      <p:sp>
        <p:nvSpPr>
          <p:cNvPr id="7" name="TextBox 5">
            <a:extLst>
              <a:ext uri="{FF2B5EF4-FFF2-40B4-BE49-F238E27FC236}">
                <a16:creationId xmlns:a16="http://schemas.microsoft.com/office/drawing/2014/main" id="{771EA83E-15C4-5C22-D546-8527E8C5F43B}"/>
              </a:ext>
            </a:extLst>
          </p:cNvPr>
          <p:cNvSpPr txBox="1"/>
          <p:nvPr/>
        </p:nvSpPr>
        <p:spPr>
          <a:xfrm>
            <a:off x="1728627" y="5091711"/>
            <a:ext cx="7808663" cy="830997"/>
          </a:xfrm>
          <a:prstGeom prst="rect">
            <a:avLst/>
          </a:prstGeom>
          <a:solidFill>
            <a:srgbClr val="FCDAC2"/>
          </a:solidFill>
          <a:ln>
            <a:solidFill>
              <a:srgbClr val="FF8400"/>
            </a:solidFill>
          </a:ln>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1" i="1" dirty="0">
                <a:latin typeface="Lato"/>
                <a:ea typeface="Lato"/>
                <a:cs typeface="Arial"/>
              </a:rPr>
              <a:t>Key feature</a:t>
            </a:r>
            <a:r>
              <a:rPr lang="en-US" sz="1600" dirty="0">
                <a:latin typeface="Lato"/>
                <a:ea typeface="Lato"/>
                <a:cs typeface="Arial"/>
              </a:rPr>
              <a:t>: enabling the multiple and diverse actors involved in the </a:t>
            </a:r>
            <a:r>
              <a:rPr lang="en-US" sz="1600" dirty="0" err="1">
                <a:latin typeface="Lato"/>
                <a:ea typeface="Lato"/>
                <a:cs typeface="Arial"/>
              </a:rPr>
              <a:t>NbS</a:t>
            </a:r>
            <a:r>
              <a:rPr lang="en-US" sz="1600" dirty="0">
                <a:latin typeface="Lato"/>
                <a:ea typeface="Lato"/>
                <a:cs typeface="Arial"/>
              </a:rPr>
              <a:t> co-creation process (policymakers, citizens, scientists, etc.) to visualize and query geo-referenced data for the specific area of interest </a:t>
            </a:r>
            <a:endParaRPr lang="es-ES" sz="1600" dirty="0">
              <a:latin typeface="Lato"/>
              <a:ea typeface="Lato"/>
              <a:cs typeface="Arial"/>
            </a:endParaRPr>
          </a:p>
        </p:txBody>
      </p:sp>
      <p:cxnSp>
        <p:nvCxnSpPr>
          <p:cNvPr id="8" name="Connector: Elbow 7">
            <a:extLst>
              <a:ext uri="{FF2B5EF4-FFF2-40B4-BE49-F238E27FC236}">
                <a16:creationId xmlns:a16="http://schemas.microsoft.com/office/drawing/2014/main" id="{E0C4052A-346D-D0AA-CBF1-E3B9C464EBB8}"/>
              </a:ext>
            </a:extLst>
          </p:cNvPr>
          <p:cNvCxnSpPr>
            <a:cxnSpLocks/>
          </p:cNvCxnSpPr>
          <p:nvPr/>
        </p:nvCxnSpPr>
        <p:spPr>
          <a:xfrm>
            <a:off x="1133778" y="4846363"/>
            <a:ext cx="533398" cy="294051"/>
          </a:xfrm>
          <a:prstGeom prst="bentConnector3">
            <a:avLst>
              <a:gd name="adj1" fmla="val 1786"/>
            </a:avLst>
          </a:prstGeom>
          <a:ln w="28575">
            <a:solidFill>
              <a:srgbClr val="FF84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182A8BC0-19E5-D83E-6973-A29F7C59028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5</a:t>
            </a:r>
          </a:p>
        </p:txBody>
      </p:sp>
    </p:spTree>
    <p:extLst>
      <p:ext uri="{BB962C8B-B14F-4D97-AF65-F5344CB8AC3E}">
        <p14:creationId xmlns:p14="http://schemas.microsoft.com/office/powerpoint/2010/main" val="1186482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6"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US" sz="3200" b="1" dirty="0" err="1">
                <a:solidFill>
                  <a:schemeClr val="bg1"/>
                </a:solidFill>
                <a:latin typeface="Lato"/>
                <a:ea typeface="+mn-lt"/>
                <a:cs typeface="+mn-lt"/>
              </a:rPr>
              <a:t>GeoIKP</a:t>
            </a:r>
            <a:endParaRPr lang="en-US" sz="3200" b="1" dirty="0" err="1">
              <a:solidFill>
                <a:schemeClr val="bg1"/>
              </a:solidFill>
              <a:latin typeface="Lato"/>
              <a:cs typeface="Calibri"/>
            </a:endParaRPr>
          </a:p>
        </p:txBody>
      </p:sp>
      <p:sp>
        <p:nvSpPr>
          <p:cNvPr id="3" name="TextBox 2">
            <a:extLst>
              <a:ext uri="{FF2B5EF4-FFF2-40B4-BE49-F238E27FC236}">
                <a16:creationId xmlns:a16="http://schemas.microsoft.com/office/drawing/2014/main" id="{4AA94560-69E1-9985-602B-2F52741E964A}"/>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6</a:t>
            </a:r>
          </a:p>
        </p:txBody>
      </p:sp>
      <p:pic>
        <p:nvPicPr>
          <p:cNvPr id="5" name="211215_OperandumPlatform Motion_first version" descr="211215_OperandumPlatform Motion_first version">
            <a:hlinkClick r:id="" action="ppaction://media"/>
            <a:extLst>
              <a:ext uri="{FF2B5EF4-FFF2-40B4-BE49-F238E27FC236}">
                <a16:creationId xmlns:a16="http://schemas.microsoft.com/office/drawing/2014/main" id="{C5EACCAB-9A6F-2C42-5C19-3ACCCA1EF739}"/>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476375" y="983295"/>
            <a:ext cx="9448800" cy="5314950"/>
          </a:xfrm>
          <a:prstGeom prst="rect">
            <a:avLst/>
          </a:prstGeom>
        </p:spPr>
      </p:pic>
    </p:spTree>
    <p:extLst>
      <p:ext uri="{BB962C8B-B14F-4D97-AF65-F5344CB8AC3E}">
        <p14:creationId xmlns:p14="http://schemas.microsoft.com/office/powerpoint/2010/main" val="2189350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16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sz="1300">
              <a:solidFill>
                <a:srgbClr val="34C4F2"/>
              </a:solidFill>
              <a:latin typeface="Lato"/>
              <a:ea typeface="Lato"/>
              <a:cs typeface="Lato"/>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sz="1300">
              <a:solidFill>
                <a:srgbClr val="34C4F2"/>
              </a:solidFill>
              <a:latin typeface="Lato"/>
              <a:ea typeface="Lato"/>
              <a:cs typeface="Lato"/>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77"/>
            <a:ext cx="2141003" cy="464739"/>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0"/>
            </a:xfrm>
            <a:prstGeom prst="rect">
              <a:avLst/>
            </a:prstGeom>
            <a:noFill/>
          </p:spPr>
          <p:txBody>
            <a:bodyPr wrap="square" lIns="91440" tIns="45720" rIns="91440" bIns="45720" rtlCol="0" anchor="t">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mn-lt"/>
                <a:cs typeface="+mn-lt"/>
              </a:rPr>
              <a:t>Who is it for?</a:t>
            </a:r>
          </a:p>
        </p:txBody>
      </p:sp>
      <p:pic>
        <p:nvPicPr>
          <p:cNvPr id="2" name="Picture 1">
            <a:extLst>
              <a:ext uri="{FF2B5EF4-FFF2-40B4-BE49-F238E27FC236}">
                <a16:creationId xmlns:a16="http://schemas.microsoft.com/office/drawing/2014/main" id="{FADE096E-3A32-37DE-0100-8D9BF91603E0}"/>
              </a:ext>
            </a:extLst>
          </p:cNvPr>
          <p:cNvPicPr>
            <a:picLocks noChangeAspect="1"/>
          </p:cNvPicPr>
          <p:nvPr/>
        </p:nvPicPr>
        <p:blipFill>
          <a:blip r:embed="rId5"/>
          <a:stretch>
            <a:fillRect/>
          </a:stretch>
        </p:blipFill>
        <p:spPr>
          <a:xfrm>
            <a:off x="4196549" y="2660731"/>
            <a:ext cx="3956722" cy="3352826"/>
          </a:xfrm>
          <a:prstGeom prst="rect">
            <a:avLst/>
          </a:prstGeom>
        </p:spPr>
      </p:pic>
      <p:sp>
        <p:nvSpPr>
          <p:cNvPr id="3" name="TextBox 2">
            <a:extLst>
              <a:ext uri="{FF2B5EF4-FFF2-40B4-BE49-F238E27FC236}">
                <a16:creationId xmlns:a16="http://schemas.microsoft.com/office/drawing/2014/main" id="{D064724A-E17C-69CD-04EB-5C4325516E2B}"/>
              </a:ext>
            </a:extLst>
          </p:cNvPr>
          <p:cNvSpPr txBox="1"/>
          <p:nvPr/>
        </p:nvSpPr>
        <p:spPr>
          <a:xfrm>
            <a:off x="435790" y="1174979"/>
            <a:ext cx="11900823" cy="923330"/>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b="1">
                <a:solidFill>
                  <a:srgbClr val="34C4F2"/>
                </a:solidFill>
                <a:latin typeface="Lato"/>
                <a:ea typeface="Lato"/>
                <a:cs typeface="Lato"/>
              </a:rPr>
              <a:t>Co-creation approach:</a:t>
            </a:r>
            <a:r>
              <a:rPr lang="en-US">
                <a:latin typeface="Lato"/>
                <a:ea typeface="Lato"/>
                <a:cs typeface="Lato"/>
              </a:rPr>
              <a:t> Consultations with OPERANDUM partners and stakeholders to identify target user groups,  assess their needs and user journeys through the platform, and tailor the platform to each user group.</a:t>
            </a:r>
          </a:p>
          <a:p>
            <a:pPr marL="342900" indent="-342900">
              <a:buAutoNum type="arabicParenR"/>
            </a:pPr>
            <a:endParaRPr lang="en-US">
              <a:latin typeface="Lato"/>
              <a:ea typeface="Lato"/>
              <a:cs typeface="Lato"/>
            </a:endParaRPr>
          </a:p>
        </p:txBody>
      </p:sp>
      <p:grpSp>
        <p:nvGrpSpPr>
          <p:cNvPr id="5" name="Group 4">
            <a:extLst>
              <a:ext uri="{FF2B5EF4-FFF2-40B4-BE49-F238E27FC236}">
                <a16:creationId xmlns:a16="http://schemas.microsoft.com/office/drawing/2014/main" id="{094AD958-4AFF-190B-333E-8ED76257C226}"/>
              </a:ext>
            </a:extLst>
          </p:cNvPr>
          <p:cNvGrpSpPr/>
          <p:nvPr/>
        </p:nvGrpSpPr>
        <p:grpSpPr>
          <a:xfrm>
            <a:off x="7831751" y="5008373"/>
            <a:ext cx="2476037" cy="641323"/>
            <a:chOff x="7831751" y="5408423"/>
            <a:chExt cx="2476037" cy="879448"/>
          </a:xfrm>
        </p:grpSpPr>
        <p:sp>
          <p:nvSpPr>
            <p:cNvPr id="30" name="Speech Bubble: Rectangle 29">
              <a:extLst>
                <a:ext uri="{FF2B5EF4-FFF2-40B4-BE49-F238E27FC236}">
                  <a16:creationId xmlns:a16="http://schemas.microsoft.com/office/drawing/2014/main" id="{470EDCCA-1054-41BC-231B-AC6C39B70D83}"/>
                </a:ext>
              </a:extLst>
            </p:cNvPr>
            <p:cNvSpPr/>
            <p:nvPr/>
          </p:nvSpPr>
          <p:spPr>
            <a:xfrm>
              <a:off x="7865966" y="5408423"/>
              <a:ext cx="2441822" cy="879448"/>
            </a:xfrm>
            <a:prstGeom prst="wedgeRectCallout">
              <a:avLst>
                <a:gd name="adj1" fmla="val -63298"/>
                <a:gd name="adj2" fmla="val -36550"/>
              </a:avLst>
            </a:prstGeom>
            <a:solidFill>
              <a:srgbClr val="B0DCE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300">
                <a:latin typeface="Lato"/>
                <a:ea typeface="Lato"/>
                <a:cs typeface="Lato"/>
              </a:endParaRPr>
            </a:p>
          </p:txBody>
        </p:sp>
        <p:sp>
          <p:nvSpPr>
            <p:cNvPr id="31" name="TextBox 5">
              <a:extLst>
                <a:ext uri="{FF2B5EF4-FFF2-40B4-BE49-F238E27FC236}">
                  <a16:creationId xmlns:a16="http://schemas.microsoft.com/office/drawing/2014/main" id="{01050ACC-F5B8-7DC9-9A48-EB34FD20EF1F}"/>
                </a:ext>
              </a:extLst>
            </p:cNvPr>
            <p:cNvSpPr txBox="1"/>
            <p:nvPr/>
          </p:nvSpPr>
          <p:spPr>
            <a:xfrm>
              <a:off x="7831751" y="5484396"/>
              <a:ext cx="2459328" cy="727429"/>
            </a:xfrm>
            <a:prstGeom prst="rect">
              <a:avLst/>
            </a:prstGeom>
            <a:noFill/>
            <a:ln>
              <a:noFill/>
            </a:ln>
          </p:spPr>
          <p:txBody>
            <a:bodyPr wrap="non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143510">
                <a:lnSpc>
                  <a:spcPct val="115000"/>
                </a:lnSpc>
                <a:buFont typeface="Arial" panose="020B0604020202020204" pitchFamily="34" charset="0"/>
                <a:buChar char="•"/>
              </a:pPr>
              <a:r>
                <a:rPr lang="en-GB" sz="1300">
                  <a:solidFill>
                    <a:schemeClr val="bg1"/>
                  </a:solidFill>
                  <a:effectLst/>
                  <a:latin typeface="Lato"/>
                  <a:ea typeface="Times New Roman" panose="02020603050405020304" pitchFamily="18" charset="0"/>
                  <a:cs typeface="Calibri"/>
                </a:rPr>
                <a:t>Which solutions can I use?</a:t>
              </a:r>
              <a:r>
                <a:rPr lang="en-GB" sz="1300">
                  <a:solidFill>
                    <a:schemeClr val="bg1"/>
                  </a:solidFill>
                  <a:latin typeface="Lato"/>
                  <a:ea typeface="Times New Roman" panose="02020603050405020304" pitchFamily="18" charset="0"/>
                  <a:cs typeface="Calibri"/>
                </a:rPr>
                <a:t> </a:t>
              </a:r>
              <a:endParaRPr lang="en-GB" sz="1300">
                <a:solidFill>
                  <a:schemeClr val="bg1"/>
                </a:solidFill>
                <a:effectLst/>
                <a:latin typeface="Lato"/>
                <a:ea typeface="Times New Roman" panose="02020603050405020304" pitchFamily="18" charset="0"/>
                <a:cs typeface="Calibri" panose="020F0502020204030204" pitchFamily="34" charset="0"/>
              </a:endParaRPr>
            </a:p>
            <a:p>
              <a:pPr marL="285750" indent="-143510">
                <a:lnSpc>
                  <a:spcPct val="115000"/>
                </a:lnSpc>
                <a:buFont typeface="Arial" panose="020B0604020202020204" pitchFamily="34" charset="0"/>
                <a:buChar char="•"/>
              </a:pPr>
              <a:r>
                <a:rPr lang="en-GB" sz="1300">
                  <a:solidFill>
                    <a:schemeClr val="bg1"/>
                  </a:solidFill>
                  <a:latin typeface="Lato"/>
                  <a:ea typeface="Times New Roman" panose="02020603050405020304" pitchFamily="18" charset="0"/>
                  <a:cs typeface="Calibri"/>
                </a:rPr>
                <a:t>How do I get started? </a:t>
              </a:r>
              <a:endParaRPr lang="en-GB" sz="1300">
                <a:solidFill>
                  <a:schemeClr val="bg1"/>
                </a:solidFill>
                <a:latin typeface="Lato"/>
                <a:ea typeface="Times New Roman" panose="02020603050405020304" pitchFamily="18" charset="0"/>
                <a:cs typeface="Calibri" panose="020F0502020204030204" pitchFamily="34" charset="0"/>
              </a:endParaRPr>
            </a:p>
          </p:txBody>
        </p:sp>
      </p:grpSp>
      <p:grpSp>
        <p:nvGrpSpPr>
          <p:cNvPr id="6" name="Group 5">
            <a:extLst>
              <a:ext uri="{FF2B5EF4-FFF2-40B4-BE49-F238E27FC236}">
                <a16:creationId xmlns:a16="http://schemas.microsoft.com/office/drawing/2014/main" id="{9C1855D1-DEE2-CF51-CEDA-955FAA2C1086}"/>
              </a:ext>
            </a:extLst>
          </p:cNvPr>
          <p:cNvGrpSpPr/>
          <p:nvPr/>
        </p:nvGrpSpPr>
        <p:grpSpPr>
          <a:xfrm>
            <a:off x="1644105" y="2515609"/>
            <a:ext cx="2432343" cy="723697"/>
            <a:chOff x="1644105" y="2915659"/>
            <a:chExt cx="2432343" cy="723697"/>
          </a:xfrm>
        </p:grpSpPr>
        <p:sp>
          <p:nvSpPr>
            <p:cNvPr id="28" name="Speech Bubble: Rectangle 27">
              <a:extLst>
                <a:ext uri="{FF2B5EF4-FFF2-40B4-BE49-F238E27FC236}">
                  <a16:creationId xmlns:a16="http://schemas.microsoft.com/office/drawing/2014/main" id="{ACCC612D-1A49-843F-FFD1-E97631C04584}"/>
                </a:ext>
              </a:extLst>
            </p:cNvPr>
            <p:cNvSpPr/>
            <p:nvPr/>
          </p:nvSpPr>
          <p:spPr>
            <a:xfrm>
              <a:off x="1725600" y="2915659"/>
              <a:ext cx="2350848" cy="723697"/>
            </a:xfrm>
            <a:prstGeom prst="wedgeRectCallout">
              <a:avLst>
                <a:gd name="adj1" fmla="val 67263"/>
                <a:gd name="adj2" fmla="val 71130"/>
              </a:avLst>
            </a:prstGeom>
            <a:solidFill>
              <a:srgbClr val="BBD69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300">
                <a:latin typeface="Lato"/>
                <a:ea typeface="Lato"/>
                <a:cs typeface="Lato"/>
              </a:endParaRPr>
            </a:p>
          </p:txBody>
        </p:sp>
        <p:sp>
          <p:nvSpPr>
            <p:cNvPr id="29" name="TextBox 8">
              <a:extLst>
                <a:ext uri="{FF2B5EF4-FFF2-40B4-BE49-F238E27FC236}">
                  <a16:creationId xmlns:a16="http://schemas.microsoft.com/office/drawing/2014/main" id="{3A6B7F3C-9179-7DC5-6EB1-CEEF09612E60}"/>
                </a:ext>
              </a:extLst>
            </p:cNvPr>
            <p:cNvSpPr txBox="1"/>
            <p:nvPr/>
          </p:nvSpPr>
          <p:spPr>
            <a:xfrm>
              <a:off x="1644105" y="3024718"/>
              <a:ext cx="2432342" cy="492443"/>
            </a:xfrm>
            <a:prstGeom prst="rect">
              <a:avLst/>
            </a:prstGeom>
            <a:noFill/>
            <a:ln>
              <a:noFill/>
            </a:ln>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143510">
                <a:buFont typeface="Arial" panose="020B0604020202020204" pitchFamily="34" charset="0"/>
                <a:buChar char="•"/>
              </a:pPr>
              <a:r>
                <a:rPr lang="en-GB" sz="1300">
                  <a:solidFill>
                    <a:schemeClr val="bg1"/>
                  </a:solidFill>
                  <a:latin typeface="Lato"/>
                  <a:ea typeface="Lato"/>
                  <a:cs typeface="Calibri"/>
                </a:rPr>
                <a:t>Where can I find raw data?</a:t>
              </a:r>
            </a:p>
            <a:p>
              <a:pPr marL="285750" indent="-143510">
                <a:buFont typeface="Arial" panose="020B0604020202020204" pitchFamily="34" charset="0"/>
                <a:buChar char="•"/>
              </a:pPr>
              <a:r>
                <a:rPr lang="en-GB" sz="1300">
                  <a:solidFill>
                    <a:schemeClr val="bg1"/>
                  </a:solidFill>
                  <a:latin typeface="Lato"/>
                  <a:ea typeface="Lato"/>
                  <a:cs typeface="Calibri"/>
                </a:rPr>
                <a:t>How effective are NBS? </a:t>
              </a:r>
              <a:endParaRPr lang="en-GB" sz="1300">
                <a:solidFill>
                  <a:schemeClr val="bg1"/>
                </a:solidFill>
                <a:latin typeface="Lato"/>
                <a:ea typeface="Lato"/>
                <a:cs typeface="Calibri" panose="020F0502020204030204" pitchFamily="34" charset="0"/>
              </a:endParaRPr>
            </a:p>
          </p:txBody>
        </p:sp>
      </p:grpSp>
      <p:grpSp>
        <p:nvGrpSpPr>
          <p:cNvPr id="7" name="Group 6">
            <a:extLst>
              <a:ext uri="{FF2B5EF4-FFF2-40B4-BE49-F238E27FC236}">
                <a16:creationId xmlns:a16="http://schemas.microsoft.com/office/drawing/2014/main" id="{77E95059-C4EC-DBB4-4406-DD85B5BE6176}"/>
              </a:ext>
            </a:extLst>
          </p:cNvPr>
          <p:cNvGrpSpPr/>
          <p:nvPr/>
        </p:nvGrpSpPr>
        <p:grpSpPr>
          <a:xfrm>
            <a:off x="6958700" y="2067205"/>
            <a:ext cx="3684018" cy="669722"/>
            <a:chOff x="6911075" y="2381530"/>
            <a:chExt cx="3684018" cy="755447"/>
          </a:xfrm>
        </p:grpSpPr>
        <p:sp>
          <p:nvSpPr>
            <p:cNvPr id="26" name="Speech Bubble: Rectangle 25">
              <a:extLst>
                <a:ext uri="{FF2B5EF4-FFF2-40B4-BE49-F238E27FC236}">
                  <a16:creationId xmlns:a16="http://schemas.microsoft.com/office/drawing/2014/main" id="{66E143C9-EB75-AC51-1CF8-55DFF99F6E0D}"/>
                </a:ext>
              </a:extLst>
            </p:cNvPr>
            <p:cNvSpPr/>
            <p:nvPr/>
          </p:nvSpPr>
          <p:spPr>
            <a:xfrm>
              <a:off x="6911075" y="2381530"/>
              <a:ext cx="3649715" cy="755447"/>
            </a:xfrm>
            <a:prstGeom prst="wedgeRectCallout">
              <a:avLst>
                <a:gd name="adj1" fmla="val -48570"/>
                <a:gd name="adj2" fmla="val 72739"/>
              </a:avLst>
            </a:prstGeom>
            <a:solidFill>
              <a:srgbClr val="41A5C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300">
                <a:latin typeface="Lato"/>
                <a:ea typeface="Lato"/>
                <a:cs typeface="Lato"/>
              </a:endParaRPr>
            </a:p>
          </p:txBody>
        </p:sp>
        <p:sp>
          <p:nvSpPr>
            <p:cNvPr id="27" name="TextBox 11">
              <a:extLst>
                <a:ext uri="{FF2B5EF4-FFF2-40B4-BE49-F238E27FC236}">
                  <a16:creationId xmlns:a16="http://schemas.microsoft.com/office/drawing/2014/main" id="{7FC68C12-5699-D17F-03F8-7054DAD3EA0A}"/>
                </a:ext>
              </a:extLst>
            </p:cNvPr>
            <p:cNvSpPr txBox="1"/>
            <p:nvPr/>
          </p:nvSpPr>
          <p:spPr>
            <a:xfrm>
              <a:off x="6911745" y="2474513"/>
              <a:ext cx="3683348" cy="492443"/>
            </a:xfrm>
            <a:prstGeom prst="rect">
              <a:avLst/>
            </a:prstGeom>
            <a:noFill/>
            <a:ln>
              <a:noFill/>
            </a:ln>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143510">
                <a:buFont typeface="Arial" panose="020B0604020202020204" pitchFamily="34" charset="0"/>
                <a:buChar char="•"/>
              </a:pPr>
              <a:r>
                <a:rPr lang="en-GB" sz="1300">
                  <a:solidFill>
                    <a:schemeClr val="bg1"/>
                  </a:solidFill>
                  <a:latin typeface="Lato"/>
                  <a:ea typeface="Lato"/>
                  <a:cs typeface="Calibri"/>
                </a:rPr>
                <a:t>How to analyse the area of an NBS project?</a:t>
              </a:r>
              <a:endParaRPr lang="en-US" sz="1300">
                <a:solidFill>
                  <a:schemeClr val="bg1"/>
                </a:solidFill>
                <a:latin typeface="Lato"/>
                <a:ea typeface="Lato"/>
                <a:cs typeface="Calibri"/>
              </a:endParaRPr>
            </a:p>
            <a:p>
              <a:pPr marL="285750" indent="-143510">
                <a:buFont typeface="Arial" panose="020B0604020202020204" pitchFamily="34" charset="0"/>
                <a:buChar char="•"/>
              </a:pPr>
              <a:r>
                <a:rPr lang="en-GB" sz="1300">
                  <a:solidFill>
                    <a:schemeClr val="bg1"/>
                  </a:solidFill>
                  <a:latin typeface="Lato"/>
                  <a:ea typeface="Lato"/>
                  <a:cs typeface="Calibri"/>
                </a:rPr>
                <a:t>How to find partners &amp; opportunities?</a:t>
              </a:r>
            </a:p>
          </p:txBody>
        </p:sp>
      </p:grpSp>
      <p:grpSp>
        <p:nvGrpSpPr>
          <p:cNvPr id="8" name="Group 7">
            <a:extLst>
              <a:ext uri="{FF2B5EF4-FFF2-40B4-BE49-F238E27FC236}">
                <a16:creationId xmlns:a16="http://schemas.microsoft.com/office/drawing/2014/main" id="{B9C70503-70F7-1BC1-67E5-812E6ADAC673}"/>
              </a:ext>
            </a:extLst>
          </p:cNvPr>
          <p:cNvGrpSpPr/>
          <p:nvPr/>
        </p:nvGrpSpPr>
        <p:grpSpPr>
          <a:xfrm>
            <a:off x="944310" y="3766472"/>
            <a:ext cx="3298123" cy="738664"/>
            <a:chOff x="1533181" y="4166522"/>
            <a:chExt cx="2709253" cy="738664"/>
          </a:xfrm>
        </p:grpSpPr>
        <p:sp>
          <p:nvSpPr>
            <p:cNvPr id="23" name="Speech Bubble: Rectangle 22">
              <a:extLst>
                <a:ext uri="{FF2B5EF4-FFF2-40B4-BE49-F238E27FC236}">
                  <a16:creationId xmlns:a16="http://schemas.microsoft.com/office/drawing/2014/main" id="{88F04119-BEA1-5D2B-8379-12C3255D367D}"/>
                </a:ext>
              </a:extLst>
            </p:cNvPr>
            <p:cNvSpPr/>
            <p:nvPr/>
          </p:nvSpPr>
          <p:spPr>
            <a:xfrm>
              <a:off x="1627954" y="4166522"/>
              <a:ext cx="2513591" cy="738664"/>
            </a:xfrm>
            <a:prstGeom prst="wedgeRectCallout">
              <a:avLst>
                <a:gd name="adj1" fmla="val 52294"/>
                <a:gd name="adj2" fmla="val 84201"/>
              </a:avLst>
            </a:prstGeom>
            <a:solidFill>
              <a:srgbClr val="73859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300">
                <a:latin typeface="Lato"/>
                <a:ea typeface="Lato"/>
                <a:cs typeface="Lato"/>
              </a:endParaRPr>
            </a:p>
          </p:txBody>
        </p:sp>
        <p:sp>
          <p:nvSpPr>
            <p:cNvPr id="24" name="TextBox 14">
              <a:extLst>
                <a:ext uri="{FF2B5EF4-FFF2-40B4-BE49-F238E27FC236}">
                  <a16:creationId xmlns:a16="http://schemas.microsoft.com/office/drawing/2014/main" id="{60D737E6-BE8C-5A01-9B07-B83C45D19EFB}"/>
                </a:ext>
              </a:extLst>
            </p:cNvPr>
            <p:cNvSpPr txBox="1"/>
            <p:nvPr/>
          </p:nvSpPr>
          <p:spPr>
            <a:xfrm>
              <a:off x="1533181" y="4195097"/>
              <a:ext cx="2709253" cy="692497"/>
            </a:xfrm>
            <a:prstGeom prst="rect">
              <a:avLst/>
            </a:prstGeom>
            <a:noFill/>
            <a:ln>
              <a:noFill/>
            </a:ln>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143510">
                <a:buFont typeface="Arial" panose="020B0604020202020204" pitchFamily="34" charset="0"/>
                <a:buChar char="•"/>
              </a:pPr>
              <a:r>
                <a:rPr lang="en-GB" sz="1300">
                  <a:solidFill>
                    <a:schemeClr val="bg1"/>
                  </a:solidFill>
                  <a:latin typeface="Lato"/>
                  <a:ea typeface="Lato"/>
                  <a:cs typeface="Calibri"/>
                </a:rPr>
                <a:t>What legislations and/or global environmental frameworks are relevant?</a:t>
              </a:r>
              <a:endParaRPr lang="en-US" sz="1300">
                <a:solidFill>
                  <a:schemeClr val="bg1"/>
                </a:solidFill>
                <a:latin typeface="Lato"/>
                <a:ea typeface="Lato"/>
                <a:cs typeface="Calibri"/>
              </a:endParaRPr>
            </a:p>
          </p:txBody>
        </p:sp>
      </p:grpSp>
      <p:grpSp>
        <p:nvGrpSpPr>
          <p:cNvPr id="9" name="Group 8">
            <a:extLst>
              <a:ext uri="{FF2B5EF4-FFF2-40B4-BE49-F238E27FC236}">
                <a16:creationId xmlns:a16="http://schemas.microsoft.com/office/drawing/2014/main" id="{7A877ED7-F90C-D6CE-FF68-B44CD5C17D03}"/>
              </a:ext>
            </a:extLst>
          </p:cNvPr>
          <p:cNvGrpSpPr/>
          <p:nvPr/>
        </p:nvGrpSpPr>
        <p:grpSpPr>
          <a:xfrm>
            <a:off x="7827199" y="3546808"/>
            <a:ext cx="3322399" cy="690643"/>
            <a:chOff x="7827199" y="3946858"/>
            <a:chExt cx="3322399" cy="690643"/>
          </a:xfrm>
        </p:grpSpPr>
        <p:sp>
          <p:nvSpPr>
            <p:cNvPr id="17" name="Speech Bubble: Rectangle 16">
              <a:extLst>
                <a:ext uri="{FF2B5EF4-FFF2-40B4-BE49-F238E27FC236}">
                  <a16:creationId xmlns:a16="http://schemas.microsoft.com/office/drawing/2014/main" id="{C2FDE1A9-8A10-15F3-061C-C8EAAE956CB2}"/>
                </a:ext>
              </a:extLst>
            </p:cNvPr>
            <p:cNvSpPr/>
            <p:nvPr/>
          </p:nvSpPr>
          <p:spPr>
            <a:xfrm>
              <a:off x="7878749" y="3946858"/>
              <a:ext cx="3158761" cy="690643"/>
            </a:xfrm>
            <a:prstGeom prst="wedgeRectCallout">
              <a:avLst>
                <a:gd name="adj1" fmla="val -69806"/>
                <a:gd name="adj2" fmla="val -56334"/>
              </a:avLst>
            </a:prstGeom>
            <a:solidFill>
              <a:srgbClr val="4B87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300">
                <a:latin typeface="Lato"/>
                <a:ea typeface="Lato"/>
                <a:cs typeface="Lato"/>
              </a:endParaRPr>
            </a:p>
          </p:txBody>
        </p:sp>
        <p:sp>
          <p:nvSpPr>
            <p:cNvPr id="22" name="TextBox 17">
              <a:extLst>
                <a:ext uri="{FF2B5EF4-FFF2-40B4-BE49-F238E27FC236}">
                  <a16:creationId xmlns:a16="http://schemas.microsoft.com/office/drawing/2014/main" id="{535A04A3-BF81-785A-6171-5DDBF88996E4}"/>
                </a:ext>
              </a:extLst>
            </p:cNvPr>
            <p:cNvSpPr txBox="1"/>
            <p:nvPr/>
          </p:nvSpPr>
          <p:spPr>
            <a:xfrm>
              <a:off x="7827199" y="4008226"/>
              <a:ext cx="3322399" cy="530466"/>
            </a:xfrm>
            <a:prstGeom prst="rect">
              <a:avLst/>
            </a:prstGeom>
            <a:noFill/>
            <a:ln>
              <a:noFill/>
            </a:ln>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143510">
                <a:lnSpc>
                  <a:spcPct val="115000"/>
                </a:lnSpc>
                <a:buFont typeface="Arial" panose="020B0604020202020204" pitchFamily="34" charset="0"/>
                <a:buChar char="•"/>
              </a:pPr>
              <a:r>
                <a:rPr lang="en-GB" sz="1300">
                  <a:solidFill>
                    <a:schemeClr val="bg1"/>
                  </a:solidFill>
                  <a:effectLst/>
                  <a:latin typeface="Lato"/>
                  <a:ea typeface="Times New Roman" panose="02020603050405020304" pitchFamily="18" charset="0"/>
                  <a:cs typeface="Calibri"/>
                </a:rPr>
                <a:t>How to increase public engagement?</a:t>
              </a:r>
              <a:r>
                <a:rPr lang="en-GB" sz="1300">
                  <a:solidFill>
                    <a:schemeClr val="bg1"/>
                  </a:solidFill>
                  <a:latin typeface="Lato"/>
                  <a:ea typeface="Times New Roman" panose="02020603050405020304" pitchFamily="18" charset="0"/>
                  <a:cs typeface="Calibri"/>
                </a:rPr>
                <a:t> </a:t>
              </a:r>
              <a:endParaRPr lang="en-GB" sz="1300">
                <a:solidFill>
                  <a:schemeClr val="bg1"/>
                </a:solidFill>
                <a:effectLst/>
                <a:latin typeface="Lato"/>
                <a:ea typeface="Times New Roman" panose="02020603050405020304" pitchFamily="18" charset="0"/>
                <a:cs typeface="Calibri" panose="020F0502020204030204" pitchFamily="34" charset="0"/>
              </a:endParaRPr>
            </a:p>
            <a:p>
              <a:pPr marL="285750" indent="-143510">
                <a:lnSpc>
                  <a:spcPct val="115000"/>
                </a:lnSpc>
                <a:buFont typeface="Arial" panose="020B0604020202020204" pitchFamily="34" charset="0"/>
                <a:buChar char="•"/>
              </a:pPr>
              <a:r>
                <a:rPr lang="en-US" sz="1300">
                  <a:solidFill>
                    <a:schemeClr val="bg1"/>
                  </a:solidFill>
                  <a:latin typeface="Lato"/>
                  <a:ea typeface="Times New Roman" panose="02020603050405020304" pitchFamily="18" charset="0"/>
                  <a:cs typeface="Calibri"/>
                </a:rPr>
                <a:t>Which legal frameworks are relevant </a:t>
              </a:r>
              <a:r>
                <a:rPr lang="en-GB" sz="1300">
                  <a:solidFill>
                    <a:schemeClr val="bg1"/>
                  </a:solidFill>
                  <a:latin typeface="Lato"/>
                  <a:ea typeface="Times New Roman" panose="02020603050405020304" pitchFamily="18" charset="0"/>
                  <a:cs typeface="Calibri"/>
                </a:rPr>
                <a:t>? </a:t>
              </a:r>
              <a:endParaRPr lang="en-GB" sz="1300">
                <a:solidFill>
                  <a:schemeClr val="bg1"/>
                </a:solidFill>
                <a:latin typeface="Lato"/>
                <a:ea typeface="Times New Roman" panose="02020603050405020304" pitchFamily="18" charset="0"/>
                <a:cs typeface="Calibri" panose="020F0502020204030204" pitchFamily="34" charset="0"/>
              </a:endParaRPr>
            </a:p>
          </p:txBody>
        </p:sp>
      </p:grpSp>
      <p:grpSp>
        <p:nvGrpSpPr>
          <p:cNvPr id="11" name="Group 10">
            <a:extLst>
              <a:ext uri="{FF2B5EF4-FFF2-40B4-BE49-F238E27FC236}">
                <a16:creationId xmlns:a16="http://schemas.microsoft.com/office/drawing/2014/main" id="{2E53C278-1F81-0635-5D16-A25BC5D78F28}"/>
              </a:ext>
            </a:extLst>
          </p:cNvPr>
          <p:cNvGrpSpPr/>
          <p:nvPr/>
        </p:nvGrpSpPr>
        <p:grpSpPr>
          <a:xfrm>
            <a:off x="1514096" y="5146825"/>
            <a:ext cx="3576829" cy="690643"/>
            <a:chOff x="1745246" y="5546875"/>
            <a:chExt cx="3338704" cy="690643"/>
          </a:xfrm>
        </p:grpSpPr>
        <p:sp>
          <p:nvSpPr>
            <p:cNvPr id="14" name="Speech Bubble: Rectangle 13">
              <a:extLst>
                <a:ext uri="{FF2B5EF4-FFF2-40B4-BE49-F238E27FC236}">
                  <a16:creationId xmlns:a16="http://schemas.microsoft.com/office/drawing/2014/main" id="{D601927A-D83A-BDD5-3541-601BEE5F25C2}"/>
                </a:ext>
              </a:extLst>
            </p:cNvPr>
            <p:cNvSpPr/>
            <p:nvPr/>
          </p:nvSpPr>
          <p:spPr>
            <a:xfrm>
              <a:off x="1831814" y="5546875"/>
              <a:ext cx="2528438" cy="690643"/>
            </a:xfrm>
            <a:prstGeom prst="wedgeRectCallout">
              <a:avLst>
                <a:gd name="adj1" fmla="val 97709"/>
                <a:gd name="adj2" fmla="val 42584"/>
              </a:avLst>
            </a:prstGeom>
            <a:solidFill>
              <a:srgbClr val="4FB59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300">
                <a:latin typeface="Lato"/>
                <a:ea typeface="Lato"/>
                <a:cs typeface="Lato"/>
              </a:endParaRPr>
            </a:p>
          </p:txBody>
        </p:sp>
        <p:sp>
          <p:nvSpPr>
            <p:cNvPr id="15" name="TextBox 20">
              <a:extLst>
                <a:ext uri="{FF2B5EF4-FFF2-40B4-BE49-F238E27FC236}">
                  <a16:creationId xmlns:a16="http://schemas.microsoft.com/office/drawing/2014/main" id="{E8E4248D-DE14-DE30-7551-DAB901C149E6}"/>
                </a:ext>
              </a:extLst>
            </p:cNvPr>
            <p:cNvSpPr txBox="1"/>
            <p:nvPr/>
          </p:nvSpPr>
          <p:spPr>
            <a:xfrm>
              <a:off x="1745246" y="5624095"/>
              <a:ext cx="3338704" cy="530466"/>
            </a:xfrm>
            <a:prstGeom prst="rect">
              <a:avLst/>
            </a:prstGeom>
            <a:noFill/>
            <a:ln>
              <a:noFill/>
            </a:ln>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143510">
                <a:lnSpc>
                  <a:spcPct val="115000"/>
                </a:lnSpc>
                <a:buFont typeface="Arial" panose="020B0604020202020204" pitchFamily="34" charset="0"/>
                <a:buChar char="•"/>
              </a:pPr>
              <a:r>
                <a:rPr lang="en-GB" sz="1300">
                  <a:solidFill>
                    <a:schemeClr val="bg1"/>
                  </a:solidFill>
                  <a:effectLst/>
                  <a:latin typeface="Lato"/>
                  <a:ea typeface="Times New Roman" panose="02020603050405020304" pitchFamily="18" charset="0"/>
                  <a:cs typeface="Calibri"/>
                </a:rPr>
                <a:t>Where are NBS implemented ?</a:t>
              </a:r>
              <a:r>
                <a:rPr lang="en-GB" sz="1300">
                  <a:solidFill>
                    <a:schemeClr val="bg1"/>
                  </a:solidFill>
                  <a:latin typeface="Lato"/>
                  <a:ea typeface="Times New Roman" panose="02020603050405020304" pitchFamily="18" charset="0"/>
                  <a:cs typeface="Calibri"/>
                </a:rPr>
                <a:t> </a:t>
              </a:r>
              <a:endParaRPr lang="en-GB" sz="1300">
                <a:solidFill>
                  <a:schemeClr val="bg1"/>
                </a:solidFill>
                <a:effectLst/>
                <a:latin typeface="Lato"/>
                <a:ea typeface="Times New Roman" panose="02020603050405020304" pitchFamily="18" charset="0"/>
                <a:cs typeface="Calibri" panose="020F0502020204030204" pitchFamily="34" charset="0"/>
              </a:endParaRPr>
            </a:p>
            <a:p>
              <a:pPr marL="285750" indent="-143510">
                <a:lnSpc>
                  <a:spcPct val="115000"/>
                </a:lnSpc>
                <a:buFont typeface="Arial" panose="020B0604020202020204" pitchFamily="34" charset="0"/>
                <a:buChar char="•"/>
              </a:pPr>
              <a:r>
                <a:rPr lang="en-US" sz="1300">
                  <a:solidFill>
                    <a:schemeClr val="bg1"/>
                  </a:solidFill>
                  <a:latin typeface="Lato"/>
                  <a:ea typeface="Times New Roman" panose="02020603050405020304" pitchFamily="18" charset="0"/>
                  <a:cs typeface="Calibri"/>
                </a:rPr>
                <a:t>Can I download maps/statistics</a:t>
              </a:r>
              <a:r>
                <a:rPr lang="en-GB" sz="1300">
                  <a:solidFill>
                    <a:schemeClr val="bg1"/>
                  </a:solidFill>
                  <a:latin typeface="Lato"/>
                  <a:ea typeface="Times New Roman" panose="02020603050405020304" pitchFamily="18" charset="0"/>
                  <a:cs typeface="Calibri"/>
                </a:rPr>
                <a:t>?</a:t>
              </a:r>
              <a:endParaRPr lang="en-GB" sz="1300">
                <a:solidFill>
                  <a:schemeClr val="bg1"/>
                </a:solidFill>
                <a:effectLst/>
                <a:latin typeface="Lato"/>
                <a:ea typeface="Times New Roman" panose="02020603050405020304" pitchFamily="18" charset="0"/>
                <a:cs typeface="Calibri" panose="020F0502020204030204" pitchFamily="34" charset="0"/>
              </a:endParaRPr>
            </a:p>
          </p:txBody>
        </p:sp>
      </p:grpSp>
      <p:sp>
        <p:nvSpPr>
          <p:cNvPr id="12" name="TextBox 11">
            <a:extLst>
              <a:ext uri="{FF2B5EF4-FFF2-40B4-BE49-F238E27FC236}">
                <a16:creationId xmlns:a16="http://schemas.microsoft.com/office/drawing/2014/main" id="{7D0DF77C-7E7D-5A07-7FFE-7E128FAB3D50}"/>
              </a:ext>
            </a:extLst>
          </p:cNvPr>
          <p:cNvSpPr txBox="1"/>
          <p:nvPr/>
        </p:nvSpPr>
        <p:spPr>
          <a:xfrm>
            <a:off x="155261" y="6439692"/>
            <a:ext cx="1316798" cy="292388"/>
          </a:xfrm>
          <a:prstGeom prst="rect">
            <a:avLst/>
          </a:prstGeom>
          <a:noFill/>
        </p:spPr>
        <p:txBody>
          <a:bodyPr wrap="square" lIns="91440" tIns="45720" rIns="91440" bIns="45720" rtlCol="0" anchor="t">
            <a:spAutoFit/>
          </a:bodyPr>
          <a:lstStyle/>
          <a:p>
            <a:r>
              <a:rPr lang="en-GB" sz="1300">
                <a:solidFill>
                  <a:schemeClr val="bg1"/>
                </a:solidFill>
                <a:latin typeface="Lato"/>
                <a:ea typeface="Lato"/>
                <a:cs typeface="Lato"/>
              </a:rPr>
              <a:t>7</a:t>
            </a:r>
            <a:endParaRPr lang="en-GB" sz="130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606241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US" sz="3200" b="1" err="1">
                <a:solidFill>
                  <a:schemeClr val="bg1"/>
                </a:solidFill>
                <a:latin typeface="Lato"/>
                <a:ea typeface="+mn-lt"/>
                <a:cs typeface="+mn-lt"/>
              </a:rPr>
              <a:t>GeoIKP</a:t>
            </a:r>
            <a:r>
              <a:rPr lang="en-US" sz="3200" b="1">
                <a:solidFill>
                  <a:schemeClr val="bg1"/>
                </a:solidFill>
                <a:latin typeface="Lato"/>
                <a:ea typeface="+mn-lt"/>
                <a:cs typeface="+mn-lt"/>
              </a:rPr>
              <a:t> in Numbers</a:t>
            </a:r>
            <a:endParaRPr lang="en-US">
              <a:solidFill>
                <a:schemeClr val="bg1"/>
              </a:solidFill>
              <a:latin typeface="Lato"/>
            </a:endParaRPr>
          </a:p>
        </p:txBody>
      </p:sp>
      <p:sp>
        <p:nvSpPr>
          <p:cNvPr id="3" name="TextBox 2">
            <a:extLst>
              <a:ext uri="{FF2B5EF4-FFF2-40B4-BE49-F238E27FC236}">
                <a16:creationId xmlns:a16="http://schemas.microsoft.com/office/drawing/2014/main" id="{4AA94560-69E1-9985-602B-2F52741E964A}"/>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8</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4" name="Picture 3">
            <a:extLst>
              <a:ext uri="{FF2B5EF4-FFF2-40B4-BE49-F238E27FC236}">
                <a16:creationId xmlns:a16="http://schemas.microsoft.com/office/drawing/2014/main" id="{ECB95A8D-9004-123D-EEA6-E71DC9CE0BAF}"/>
              </a:ext>
            </a:extLst>
          </p:cNvPr>
          <p:cNvPicPr>
            <a:picLocks noChangeAspect="1"/>
          </p:cNvPicPr>
          <p:nvPr/>
        </p:nvPicPr>
        <p:blipFill>
          <a:blip r:embed="rId5"/>
          <a:stretch>
            <a:fillRect/>
          </a:stretch>
        </p:blipFill>
        <p:spPr>
          <a:xfrm>
            <a:off x="282439" y="2432258"/>
            <a:ext cx="11797034" cy="2657285"/>
          </a:xfrm>
          <a:prstGeom prst="rect">
            <a:avLst/>
          </a:prstGeom>
        </p:spPr>
      </p:pic>
      <p:sp>
        <p:nvSpPr>
          <p:cNvPr id="2" name="TextBox 1">
            <a:extLst>
              <a:ext uri="{FF2B5EF4-FFF2-40B4-BE49-F238E27FC236}">
                <a16:creationId xmlns:a16="http://schemas.microsoft.com/office/drawing/2014/main" id="{B012D4F8-91E1-C08C-7F03-1E511ADA9EEB}"/>
              </a:ext>
            </a:extLst>
          </p:cNvPr>
          <p:cNvSpPr txBox="1"/>
          <p:nvPr/>
        </p:nvSpPr>
        <p:spPr>
          <a:xfrm>
            <a:off x="388067" y="4284406"/>
            <a:ext cx="1494810" cy="430887"/>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200" b="1">
                <a:cs typeface="Calibri"/>
              </a:rPr>
              <a:t>1</a:t>
            </a:r>
            <a:r>
              <a:rPr lang="en-US" sz="2200">
                <a:cs typeface="Calibri"/>
              </a:rPr>
              <a:t> Platform</a:t>
            </a:r>
          </a:p>
        </p:txBody>
      </p:sp>
      <p:sp>
        <p:nvSpPr>
          <p:cNvPr id="5" name="TextBox 4">
            <a:extLst>
              <a:ext uri="{FF2B5EF4-FFF2-40B4-BE49-F238E27FC236}">
                <a16:creationId xmlns:a16="http://schemas.microsoft.com/office/drawing/2014/main" id="{2BA02239-A983-C870-C3DE-D05A309E6362}"/>
              </a:ext>
            </a:extLst>
          </p:cNvPr>
          <p:cNvSpPr txBox="1"/>
          <p:nvPr/>
        </p:nvSpPr>
        <p:spPr>
          <a:xfrm>
            <a:off x="1064034" y="1629696"/>
            <a:ext cx="3289197" cy="1446550"/>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200" b="1">
                <a:cs typeface="Calibri"/>
              </a:rPr>
              <a:t>      </a:t>
            </a:r>
            <a:endParaRPr lang="en-US">
              <a:cs typeface="Calibri"/>
            </a:endParaRPr>
          </a:p>
          <a:p>
            <a:pPr algn="ctr"/>
            <a:endParaRPr lang="en-US" sz="2200" b="1">
              <a:cs typeface="Calibri"/>
            </a:endParaRPr>
          </a:p>
          <a:p>
            <a:pPr algn="ctr"/>
            <a:r>
              <a:rPr lang="en-US" sz="2200" b="1">
                <a:cs typeface="Calibri"/>
              </a:rPr>
              <a:t>6</a:t>
            </a:r>
            <a:r>
              <a:rPr lang="en-US" sz="2200">
                <a:cs typeface="Calibri"/>
              </a:rPr>
              <a:t> User </a:t>
            </a:r>
            <a:endParaRPr lang="en-US">
              <a:cs typeface="Calibri" panose="020F0502020204030204"/>
            </a:endParaRPr>
          </a:p>
          <a:p>
            <a:pPr algn="ctr"/>
            <a:r>
              <a:rPr lang="en-US" sz="2200">
                <a:cs typeface="Calibri"/>
              </a:rPr>
              <a:t>Profiles</a:t>
            </a:r>
            <a:endParaRPr lang="en-US">
              <a:cs typeface="Calibri" panose="020F0502020204030204"/>
            </a:endParaRPr>
          </a:p>
        </p:txBody>
      </p:sp>
      <p:sp>
        <p:nvSpPr>
          <p:cNvPr id="6" name="TextBox 5">
            <a:extLst>
              <a:ext uri="{FF2B5EF4-FFF2-40B4-BE49-F238E27FC236}">
                <a16:creationId xmlns:a16="http://schemas.microsoft.com/office/drawing/2014/main" id="{481DEAEE-F26F-2CFA-329D-BFFD602B924C}"/>
              </a:ext>
            </a:extLst>
          </p:cNvPr>
          <p:cNvSpPr txBox="1"/>
          <p:nvPr/>
        </p:nvSpPr>
        <p:spPr>
          <a:xfrm>
            <a:off x="3460646" y="4284405"/>
            <a:ext cx="1642293" cy="430887"/>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200" b="1">
                <a:cs typeface="Calibri"/>
              </a:rPr>
              <a:t>10+ </a:t>
            </a:r>
            <a:r>
              <a:rPr lang="en-US" sz="2200">
                <a:cs typeface="Calibri"/>
              </a:rPr>
              <a:t>Tools</a:t>
            </a:r>
            <a:endParaRPr lang="en-US"/>
          </a:p>
        </p:txBody>
      </p:sp>
      <p:sp>
        <p:nvSpPr>
          <p:cNvPr id="7" name="TextBox 6">
            <a:extLst>
              <a:ext uri="{FF2B5EF4-FFF2-40B4-BE49-F238E27FC236}">
                <a16:creationId xmlns:a16="http://schemas.microsoft.com/office/drawing/2014/main" id="{10B15F4A-B0C7-123D-9299-113B5B52282A}"/>
              </a:ext>
            </a:extLst>
          </p:cNvPr>
          <p:cNvSpPr txBox="1"/>
          <p:nvPr/>
        </p:nvSpPr>
        <p:spPr>
          <a:xfrm>
            <a:off x="6348871" y="4284404"/>
            <a:ext cx="2305970" cy="430887"/>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200" b="1">
                <a:cs typeface="Calibri"/>
              </a:rPr>
              <a:t>100+ </a:t>
            </a:r>
            <a:r>
              <a:rPr lang="en-US" sz="2200">
                <a:cs typeface="Calibri"/>
              </a:rPr>
              <a:t>Datasets</a:t>
            </a:r>
            <a:endParaRPr lang="en-US"/>
          </a:p>
        </p:txBody>
      </p:sp>
      <p:sp>
        <p:nvSpPr>
          <p:cNvPr id="8" name="TextBox 7">
            <a:extLst>
              <a:ext uri="{FF2B5EF4-FFF2-40B4-BE49-F238E27FC236}">
                <a16:creationId xmlns:a16="http://schemas.microsoft.com/office/drawing/2014/main" id="{D86DE07B-C7A3-2700-3D2B-1C9C13ADEA68}"/>
              </a:ext>
            </a:extLst>
          </p:cNvPr>
          <p:cNvSpPr txBox="1"/>
          <p:nvPr/>
        </p:nvSpPr>
        <p:spPr>
          <a:xfrm>
            <a:off x="4284098" y="1715727"/>
            <a:ext cx="3289197" cy="1446550"/>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200" b="1" dirty="0">
                <a:cs typeface="Calibri"/>
              </a:rPr>
              <a:t>      </a:t>
            </a:r>
            <a:endParaRPr lang="en-US" dirty="0">
              <a:cs typeface="Calibri"/>
            </a:endParaRPr>
          </a:p>
          <a:p>
            <a:pPr algn="ctr"/>
            <a:endParaRPr lang="en-US" sz="2200" b="1" dirty="0">
              <a:cs typeface="Calibri"/>
            </a:endParaRPr>
          </a:p>
          <a:p>
            <a:pPr algn="ctr"/>
            <a:r>
              <a:rPr lang="en-US" sz="2200" b="1" dirty="0">
                <a:cs typeface="Calibri"/>
              </a:rPr>
              <a:t>500+</a:t>
            </a:r>
            <a:r>
              <a:rPr lang="en-US" sz="2200" dirty="0">
                <a:cs typeface="Calibri"/>
              </a:rPr>
              <a:t> </a:t>
            </a:r>
            <a:r>
              <a:rPr lang="en-US" sz="2200" dirty="0" err="1">
                <a:cs typeface="Calibri"/>
              </a:rPr>
              <a:t>NbS</a:t>
            </a:r>
            <a:endParaRPr lang="en-US" sz="2200" dirty="0">
              <a:cs typeface="Calibri"/>
            </a:endParaRPr>
          </a:p>
          <a:p>
            <a:pPr algn="ctr"/>
            <a:r>
              <a:rPr lang="en-US" sz="2200" dirty="0">
                <a:cs typeface="Calibri"/>
              </a:rPr>
              <a:t>Case Studies</a:t>
            </a:r>
          </a:p>
        </p:txBody>
      </p:sp>
      <p:sp>
        <p:nvSpPr>
          <p:cNvPr id="9" name="TextBox 8">
            <a:extLst>
              <a:ext uri="{FF2B5EF4-FFF2-40B4-BE49-F238E27FC236}">
                <a16:creationId xmlns:a16="http://schemas.microsoft.com/office/drawing/2014/main" id="{1A56AD92-0417-A4AA-E0BD-C958FA2D70F1}"/>
              </a:ext>
            </a:extLst>
          </p:cNvPr>
          <p:cNvSpPr txBox="1"/>
          <p:nvPr/>
        </p:nvSpPr>
        <p:spPr>
          <a:xfrm>
            <a:off x="7393549" y="1666565"/>
            <a:ext cx="3289197" cy="1446550"/>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200" b="1">
                <a:cs typeface="Calibri"/>
              </a:rPr>
              <a:t>      </a:t>
            </a:r>
            <a:endParaRPr lang="en-US">
              <a:cs typeface="Calibri"/>
            </a:endParaRPr>
          </a:p>
          <a:p>
            <a:pPr algn="ctr"/>
            <a:endParaRPr lang="en-US" sz="2200" b="1">
              <a:cs typeface="Calibri"/>
            </a:endParaRPr>
          </a:p>
          <a:p>
            <a:pPr algn="ctr"/>
            <a:r>
              <a:rPr lang="en-US" sz="2200" b="1">
                <a:cs typeface="Calibri"/>
              </a:rPr>
              <a:t>±3000</a:t>
            </a:r>
            <a:r>
              <a:rPr lang="en-US" sz="2200">
                <a:cs typeface="Calibri"/>
              </a:rPr>
              <a:t> Policy </a:t>
            </a:r>
          </a:p>
          <a:p>
            <a:pPr algn="ctr"/>
            <a:r>
              <a:rPr lang="en-US" sz="2200">
                <a:cs typeface="Calibri"/>
              </a:rPr>
              <a:t>Documents</a:t>
            </a:r>
            <a:endParaRPr lang="en-US"/>
          </a:p>
        </p:txBody>
      </p:sp>
      <p:sp>
        <p:nvSpPr>
          <p:cNvPr id="12" name="TextBox 11">
            <a:extLst>
              <a:ext uri="{FF2B5EF4-FFF2-40B4-BE49-F238E27FC236}">
                <a16:creationId xmlns:a16="http://schemas.microsoft.com/office/drawing/2014/main" id="{CECDBEF6-B788-541E-510F-4FFE29BE6072}"/>
              </a:ext>
            </a:extLst>
          </p:cNvPr>
          <p:cNvSpPr txBox="1"/>
          <p:nvPr/>
        </p:nvSpPr>
        <p:spPr>
          <a:xfrm>
            <a:off x="9347709" y="4333564"/>
            <a:ext cx="2576357" cy="769441"/>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200" b="1">
                <a:cs typeface="Calibri"/>
              </a:rPr>
              <a:t>11+ </a:t>
            </a:r>
            <a:r>
              <a:rPr lang="en-US" sz="2200">
                <a:cs typeface="Calibri"/>
              </a:rPr>
              <a:t>Story Maps</a:t>
            </a:r>
          </a:p>
          <a:p>
            <a:pPr algn="ctr"/>
            <a:r>
              <a:rPr lang="en-US" sz="2200">
                <a:cs typeface="Calibri"/>
              </a:rPr>
              <a:t>(Demonstrator sites)</a:t>
            </a:r>
          </a:p>
        </p:txBody>
      </p:sp>
    </p:spTree>
    <p:extLst>
      <p:ext uri="{BB962C8B-B14F-4D97-AF65-F5344CB8AC3E}">
        <p14:creationId xmlns:p14="http://schemas.microsoft.com/office/powerpoint/2010/main" val="32069123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US" sz="3200" b="1" dirty="0">
                <a:solidFill>
                  <a:schemeClr val="bg1"/>
                </a:solidFill>
                <a:latin typeface="Lato"/>
                <a:ea typeface="Lato"/>
                <a:cs typeface="Calibri"/>
              </a:rPr>
              <a:t>Sharing and accessing knowledge on </a:t>
            </a:r>
            <a:r>
              <a:rPr lang="en-US" sz="3200" b="1" dirty="0" err="1">
                <a:solidFill>
                  <a:schemeClr val="bg1"/>
                </a:solidFill>
                <a:latin typeface="Lato"/>
                <a:ea typeface="Lato"/>
                <a:cs typeface="Calibri"/>
              </a:rPr>
              <a:t>NbS</a:t>
            </a:r>
            <a:endParaRPr lang="en-US" sz="3200" b="1" dirty="0">
              <a:solidFill>
                <a:schemeClr val="bg1"/>
              </a:solidFill>
              <a:latin typeface="Lato"/>
              <a:ea typeface="Lato"/>
              <a:cs typeface="Calibri"/>
            </a:endParaRPr>
          </a:p>
        </p:txBody>
      </p:sp>
      <p:sp>
        <p:nvSpPr>
          <p:cNvPr id="3" name="TextBox 2">
            <a:extLst>
              <a:ext uri="{FF2B5EF4-FFF2-40B4-BE49-F238E27FC236}">
                <a16:creationId xmlns:a16="http://schemas.microsoft.com/office/drawing/2014/main" id="{4AA94560-69E1-9985-602B-2F52741E964A}"/>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9</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0" name="TextBox 29">
            <a:extLst>
              <a:ext uri="{FF2B5EF4-FFF2-40B4-BE49-F238E27FC236}">
                <a16:creationId xmlns:a16="http://schemas.microsoft.com/office/drawing/2014/main" id="{32CB671E-5BDD-5AA1-6D7A-8ED7DA196D91}"/>
              </a:ext>
            </a:extLst>
          </p:cNvPr>
          <p:cNvSpPr txBox="1"/>
          <p:nvPr/>
        </p:nvSpPr>
        <p:spPr>
          <a:xfrm>
            <a:off x="278158" y="1129981"/>
            <a:ext cx="11543937" cy="338554"/>
          </a:xfrm>
          <a:prstGeom prst="rect">
            <a:avLst/>
          </a:prstGeom>
          <a:solidFill>
            <a:schemeClr val="bg1"/>
          </a:solidFill>
        </p:spPr>
        <p:txBody>
          <a:bodyPr wrap="square" lIns="91440" tIns="45720" rIns="91440" bIns="45720" rtlCol="0" anchor="t">
            <a:spAutoFit/>
          </a:bodyPr>
          <a:lstStyle/>
          <a:p>
            <a:endParaRPr lang="en-US" sz="1600">
              <a:solidFill>
                <a:schemeClr val="tx1">
                  <a:lumMod val="95000"/>
                  <a:lumOff val="5000"/>
                </a:schemeClr>
              </a:solidFill>
              <a:latin typeface="Lato"/>
              <a:ea typeface="Lato"/>
              <a:cs typeface="Lato"/>
            </a:endParaRPr>
          </a:p>
        </p:txBody>
      </p:sp>
      <p:grpSp>
        <p:nvGrpSpPr>
          <p:cNvPr id="48" name="Group 47">
            <a:extLst>
              <a:ext uri="{FF2B5EF4-FFF2-40B4-BE49-F238E27FC236}">
                <a16:creationId xmlns:a16="http://schemas.microsoft.com/office/drawing/2014/main" id="{C50F60A1-E62E-D71B-A632-58D9230C1685}"/>
              </a:ext>
            </a:extLst>
          </p:cNvPr>
          <p:cNvGrpSpPr/>
          <p:nvPr/>
        </p:nvGrpSpPr>
        <p:grpSpPr>
          <a:xfrm>
            <a:off x="539785" y="1711156"/>
            <a:ext cx="8442809" cy="4149738"/>
            <a:chOff x="3451714" y="2109845"/>
            <a:chExt cx="8442809" cy="4149738"/>
          </a:xfrm>
        </p:grpSpPr>
        <p:sp>
          <p:nvSpPr>
            <p:cNvPr id="26" name="TextBox 25">
              <a:extLst>
                <a:ext uri="{FF2B5EF4-FFF2-40B4-BE49-F238E27FC236}">
                  <a16:creationId xmlns:a16="http://schemas.microsoft.com/office/drawing/2014/main" id="{FA5FA68E-867C-F395-1D75-19390267BC6F}"/>
                </a:ext>
              </a:extLst>
            </p:cNvPr>
            <p:cNvSpPr txBox="1"/>
            <p:nvPr/>
          </p:nvSpPr>
          <p:spPr>
            <a:xfrm>
              <a:off x="7107220" y="4443701"/>
              <a:ext cx="2745339" cy="1815882"/>
            </a:xfrm>
            <a:prstGeom prst="rect">
              <a:avLst/>
            </a:prstGeom>
            <a:noFill/>
          </p:spPr>
          <p:txBody>
            <a:bodyPr wrap="square" lIns="91440" tIns="45720" rIns="91440" bIns="45720" rtlCol="0" anchor="t">
              <a:spAutoFit/>
            </a:bodyPr>
            <a:lstStyle/>
            <a:p>
              <a:endParaRPr lang="en-US" sz="1400" dirty="0">
                <a:latin typeface="Lato"/>
                <a:ea typeface="Lato"/>
                <a:cs typeface="Calibri" panose="020F0502020204030204"/>
              </a:endParaRPr>
            </a:p>
            <a:p>
              <a:pPr marL="285750" indent="-285750">
                <a:buFont typeface="Arial" panose="020B0604020202020204" pitchFamily="34" charset="0"/>
                <a:buChar char="•"/>
              </a:pPr>
              <a:r>
                <a:rPr lang="en-US" sz="1400" dirty="0">
                  <a:latin typeface="Lato"/>
                  <a:ea typeface="Lato"/>
                  <a:cs typeface="Lato"/>
                </a:rPr>
                <a:t>Add your </a:t>
              </a:r>
              <a:r>
                <a:rPr lang="en-US" sz="1400" dirty="0" err="1">
                  <a:latin typeface="Lato"/>
                  <a:ea typeface="Lato"/>
                  <a:cs typeface="Lato"/>
                </a:rPr>
                <a:t>NbS</a:t>
              </a:r>
              <a:endParaRPr lang="en-US" sz="1400" dirty="0">
                <a:latin typeface="Lato"/>
                <a:ea typeface="Lato"/>
                <a:cs typeface="Lato"/>
              </a:endParaRPr>
            </a:p>
            <a:p>
              <a:pPr marL="285750" indent="-285750">
                <a:buFont typeface="Arial" panose="020B0604020202020204" pitchFamily="34" charset="0"/>
                <a:buChar char="•"/>
              </a:pPr>
              <a:r>
                <a:rPr lang="en-US" sz="1400" dirty="0">
                  <a:latin typeface="Lato"/>
                  <a:ea typeface="Lato"/>
                  <a:cs typeface="Lato"/>
                </a:rPr>
                <a:t>Add datasets </a:t>
              </a:r>
            </a:p>
            <a:p>
              <a:pPr marL="285750" indent="-285750">
                <a:buFont typeface="Arial" panose="020B0604020202020204" pitchFamily="34" charset="0"/>
                <a:buChar char="•"/>
              </a:pPr>
              <a:r>
                <a:rPr lang="en-US" sz="1400" dirty="0">
                  <a:latin typeface="Lato"/>
                  <a:ea typeface="Lato"/>
                  <a:cs typeface="Lato"/>
                </a:rPr>
                <a:t>Add legislations</a:t>
              </a:r>
            </a:p>
            <a:p>
              <a:pPr marL="285750" indent="-285750">
                <a:buFont typeface="Arial" panose="020B0604020202020204" pitchFamily="34" charset="0"/>
                <a:buChar char="•"/>
              </a:pPr>
              <a:r>
                <a:rPr lang="en-US" sz="1400" dirty="0">
                  <a:latin typeface="Lato"/>
                  <a:ea typeface="Lato"/>
                  <a:cs typeface="Lato"/>
                </a:rPr>
                <a:t>Share your NBS challenges</a:t>
              </a:r>
            </a:p>
            <a:p>
              <a:r>
                <a:rPr lang="en-US" sz="1400" dirty="0">
                  <a:latin typeface="Lato"/>
                  <a:ea typeface="Lato"/>
                  <a:cs typeface="Lato"/>
                </a:rPr>
                <a:t>      &amp; success factors</a:t>
              </a:r>
              <a:endParaRPr lang="en-US" dirty="0"/>
            </a:p>
            <a:p>
              <a:pPr marL="285750" indent="-285750">
                <a:buFont typeface="Arial" panose="020B0604020202020204" pitchFamily="34" charset="0"/>
                <a:buChar char="•"/>
              </a:pPr>
              <a:r>
                <a:rPr lang="en-US" sz="1400" dirty="0">
                  <a:latin typeface="Lato"/>
                  <a:ea typeface="Lato"/>
                  <a:cs typeface="Lato"/>
                </a:rPr>
                <a:t>Promote your business</a:t>
              </a:r>
            </a:p>
            <a:p>
              <a:pPr marL="285750" indent="-285750">
                <a:buFont typeface="Arial" panose="020B0604020202020204" pitchFamily="34" charset="0"/>
                <a:buChar char="•"/>
              </a:pPr>
              <a:endParaRPr lang="en-US" sz="1400" dirty="0">
                <a:latin typeface="Lato"/>
                <a:ea typeface="Lato"/>
                <a:cs typeface="Lato"/>
              </a:endParaRPr>
            </a:p>
          </p:txBody>
        </p:sp>
        <p:sp>
          <p:nvSpPr>
            <p:cNvPr id="28" name="Left Brace 27">
              <a:extLst>
                <a:ext uri="{FF2B5EF4-FFF2-40B4-BE49-F238E27FC236}">
                  <a16:creationId xmlns:a16="http://schemas.microsoft.com/office/drawing/2014/main" id="{E6DA0F78-2FA9-6C91-105D-E3E841DC3A2A}"/>
                </a:ext>
              </a:extLst>
            </p:cNvPr>
            <p:cNvSpPr/>
            <p:nvPr/>
          </p:nvSpPr>
          <p:spPr>
            <a:xfrm rot="5400000">
              <a:off x="8259759" y="3138425"/>
              <a:ext cx="371999" cy="2875238"/>
            </a:xfrm>
            <a:prstGeom prst="leftBrace">
              <a:avLst/>
            </a:prstGeom>
            <a:noFill/>
            <a:ln>
              <a:solidFill>
                <a:srgbClr val="FF84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00"/>
            </a:p>
          </p:txBody>
        </p:sp>
        <p:grpSp>
          <p:nvGrpSpPr>
            <p:cNvPr id="45" name="Group 44">
              <a:extLst>
                <a:ext uri="{FF2B5EF4-FFF2-40B4-BE49-F238E27FC236}">
                  <a16:creationId xmlns:a16="http://schemas.microsoft.com/office/drawing/2014/main" id="{92434EBD-B7C4-6851-0EB4-7DB7B6A7F903}"/>
                </a:ext>
              </a:extLst>
            </p:cNvPr>
            <p:cNvGrpSpPr/>
            <p:nvPr/>
          </p:nvGrpSpPr>
          <p:grpSpPr>
            <a:xfrm>
              <a:off x="3451714" y="2109845"/>
              <a:ext cx="8442809" cy="2210694"/>
              <a:chOff x="2242039" y="1509770"/>
              <a:chExt cx="8442809" cy="2210694"/>
            </a:xfrm>
          </p:grpSpPr>
          <p:pic>
            <p:nvPicPr>
              <p:cNvPr id="5" name="Picture 4" descr="Logo, company name&#10;&#10;Description automatically generated">
                <a:extLst>
                  <a:ext uri="{FF2B5EF4-FFF2-40B4-BE49-F238E27FC236}">
                    <a16:creationId xmlns:a16="http://schemas.microsoft.com/office/drawing/2014/main" id="{2E84EFBF-05C8-81A1-33A1-44A4938A6377}"/>
                  </a:ext>
                </a:extLst>
              </p:cNvPr>
              <p:cNvPicPr>
                <a:picLocks noChangeAspect="1"/>
              </p:cNvPicPr>
              <p:nvPr/>
            </p:nvPicPr>
            <p:blipFill rotWithShape="1">
              <a:blip r:embed="rId5">
                <a:extLst>
                  <a:ext uri="{28A0092B-C50C-407E-A947-70E740481C1C}">
                    <a14:useLocalDpi xmlns:a14="http://schemas.microsoft.com/office/drawing/2010/main"/>
                  </a:ext>
                </a:extLst>
              </a:blip>
              <a:srcRect l="19030" t="3700" r="20258" b="4041"/>
              <a:stretch/>
            </p:blipFill>
            <p:spPr>
              <a:xfrm>
                <a:off x="4805081" y="1509770"/>
                <a:ext cx="1828800" cy="1647395"/>
              </a:xfrm>
              <a:prstGeom prst="rect">
                <a:avLst/>
              </a:prstGeom>
            </p:spPr>
          </p:pic>
          <p:sp>
            <p:nvSpPr>
              <p:cNvPr id="7" name="Arrow: Right 6">
                <a:extLst>
                  <a:ext uri="{FF2B5EF4-FFF2-40B4-BE49-F238E27FC236}">
                    <a16:creationId xmlns:a16="http://schemas.microsoft.com/office/drawing/2014/main" id="{74FCD950-31E9-D057-8CF1-E4C3B2A0EF06}"/>
                  </a:ext>
                </a:extLst>
              </p:cNvPr>
              <p:cNvSpPr/>
              <p:nvPr/>
            </p:nvSpPr>
            <p:spPr>
              <a:xfrm>
                <a:off x="2270614" y="1737519"/>
                <a:ext cx="2443100" cy="805429"/>
              </a:xfrm>
              <a:prstGeom prst="rightArrow">
                <a:avLst/>
              </a:prstGeom>
              <a:solidFill>
                <a:srgbClr val="34C4F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800" b="1"/>
                  <a:t>OPERANDUM </a:t>
                </a:r>
                <a:r>
                  <a:rPr lang="en-US" b="1"/>
                  <a:t>project</a:t>
                </a:r>
                <a:endParaRPr lang="en-US" sz="1800" b="1">
                  <a:cs typeface="Calibri"/>
                </a:endParaRPr>
              </a:p>
            </p:txBody>
          </p:sp>
          <p:sp>
            <p:nvSpPr>
              <p:cNvPr id="9" name="TextBox 8">
                <a:extLst>
                  <a:ext uri="{FF2B5EF4-FFF2-40B4-BE49-F238E27FC236}">
                    <a16:creationId xmlns:a16="http://schemas.microsoft.com/office/drawing/2014/main" id="{FF8CBE13-94B5-0D0E-7484-362F45329F88}"/>
                  </a:ext>
                </a:extLst>
              </p:cNvPr>
              <p:cNvSpPr txBox="1"/>
              <p:nvPr/>
            </p:nvSpPr>
            <p:spPr>
              <a:xfrm>
                <a:off x="2242039" y="2392501"/>
                <a:ext cx="2133600" cy="738664"/>
              </a:xfrm>
              <a:prstGeom prst="rect">
                <a:avLst/>
              </a:prstGeom>
              <a:noFill/>
            </p:spPr>
            <p:txBody>
              <a:bodyPr wrap="square" lIns="91440" tIns="45720" rIns="91440" bIns="45720" rtlCol="0" anchor="t">
                <a:spAutoFit/>
              </a:bodyPr>
              <a:lstStyle/>
              <a:p>
                <a:r>
                  <a:rPr lang="en-US" sz="1400" i="1" dirty="0">
                    <a:latin typeface="Lato"/>
                    <a:ea typeface="Lato"/>
                    <a:cs typeface="Lato"/>
                  </a:rPr>
                  <a:t>Latest scientific and technological knowledge on </a:t>
                </a:r>
                <a:r>
                  <a:rPr lang="en-US" sz="1400" i="1" dirty="0" err="1">
                    <a:latin typeface="Lato"/>
                    <a:ea typeface="Lato"/>
                    <a:cs typeface="Lato"/>
                  </a:rPr>
                  <a:t>NbS</a:t>
                </a:r>
                <a:endParaRPr lang="en-US" sz="1400" i="1" dirty="0">
                  <a:latin typeface="Lato"/>
                  <a:ea typeface="Lato"/>
                  <a:cs typeface="Lato"/>
                </a:endParaRPr>
              </a:p>
            </p:txBody>
          </p:sp>
          <p:sp>
            <p:nvSpPr>
              <p:cNvPr id="12" name="Arrow: Right 11">
                <a:extLst>
                  <a:ext uri="{FF2B5EF4-FFF2-40B4-BE49-F238E27FC236}">
                    <a16:creationId xmlns:a16="http://schemas.microsoft.com/office/drawing/2014/main" id="{71C2B3B6-38DA-E80C-2314-F41B9C7B4A8F}"/>
                  </a:ext>
                </a:extLst>
              </p:cNvPr>
              <p:cNvSpPr/>
              <p:nvPr/>
            </p:nvSpPr>
            <p:spPr>
              <a:xfrm>
                <a:off x="6717538" y="1796622"/>
                <a:ext cx="740643" cy="658202"/>
              </a:xfrm>
              <a:prstGeom prst="rightArrow">
                <a:avLst/>
              </a:prstGeom>
              <a:solidFill>
                <a:srgbClr val="34C4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1" i="1"/>
              </a:p>
            </p:txBody>
          </p:sp>
          <p:sp>
            <p:nvSpPr>
              <p:cNvPr id="14" name="TextBox 13">
                <a:extLst>
                  <a:ext uri="{FF2B5EF4-FFF2-40B4-BE49-F238E27FC236}">
                    <a16:creationId xmlns:a16="http://schemas.microsoft.com/office/drawing/2014/main" id="{54366767-3DAE-9142-FEA2-958B269BDE17}"/>
                  </a:ext>
                </a:extLst>
              </p:cNvPr>
              <p:cNvSpPr txBox="1"/>
              <p:nvPr/>
            </p:nvSpPr>
            <p:spPr>
              <a:xfrm>
                <a:off x="7599481" y="2487751"/>
                <a:ext cx="1266093" cy="307777"/>
              </a:xfrm>
              <a:prstGeom prst="rect">
                <a:avLst/>
              </a:prstGeom>
              <a:noFill/>
            </p:spPr>
            <p:txBody>
              <a:bodyPr wrap="square" lIns="91440" tIns="45720" rIns="91440" bIns="45720" rtlCol="0" anchor="t">
                <a:spAutoFit/>
              </a:bodyPr>
              <a:lstStyle/>
              <a:p>
                <a:pPr algn="ctr"/>
                <a:r>
                  <a:rPr lang="en-US" sz="1400">
                    <a:latin typeface="Lato"/>
                    <a:ea typeface="Lato"/>
                    <a:cs typeface="Lato"/>
                  </a:rPr>
                  <a:t>Users</a:t>
                </a:r>
              </a:p>
            </p:txBody>
          </p:sp>
          <p:pic>
            <p:nvPicPr>
              <p:cNvPr id="37" name="Graphic 37" descr="Connections with solid fill">
                <a:extLst>
                  <a:ext uri="{FF2B5EF4-FFF2-40B4-BE49-F238E27FC236}">
                    <a16:creationId xmlns:a16="http://schemas.microsoft.com/office/drawing/2014/main" id="{E7A966D6-2F7E-EA74-A592-7CF2080690E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334500" y="1666875"/>
                <a:ext cx="914400" cy="914400"/>
              </a:xfrm>
              <a:prstGeom prst="rect">
                <a:avLst/>
              </a:prstGeom>
            </p:spPr>
          </p:pic>
          <p:sp>
            <p:nvSpPr>
              <p:cNvPr id="38" name="TextBox 37">
                <a:extLst>
                  <a:ext uri="{FF2B5EF4-FFF2-40B4-BE49-F238E27FC236}">
                    <a16:creationId xmlns:a16="http://schemas.microsoft.com/office/drawing/2014/main" id="{FF13825C-2026-2F5B-59A0-9BE8071E9601}"/>
                  </a:ext>
                </a:extLst>
              </p:cNvPr>
              <p:cNvSpPr txBox="1"/>
              <p:nvPr/>
            </p:nvSpPr>
            <p:spPr>
              <a:xfrm>
                <a:off x="8904405" y="2487751"/>
                <a:ext cx="1780443" cy="584775"/>
              </a:xfrm>
              <a:prstGeom prst="rect">
                <a:avLst/>
              </a:prstGeom>
              <a:noFill/>
            </p:spPr>
            <p:txBody>
              <a:bodyPr wrap="square" lIns="91440" tIns="45720" rIns="91440" bIns="45720" rtlCol="0" anchor="t">
                <a:spAutoFit/>
              </a:bodyPr>
              <a:lstStyle/>
              <a:p>
                <a:pPr algn="ctr"/>
                <a:r>
                  <a:rPr lang="en-US" sz="1400">
                    <a:latin typeface="Lato"/>
                    <a:ea typeface="Lato"/>
                    <a:cs typeface="Lato"/>
                  </a:rPr>
                  <a:t>External scientific networks</a:t>
                </a:r>
                <a:r>
                  <a:rPr lang="en-US">
                    <a:latin typeface="Lato"/>
                    <a:ea typeface="Lato"/>
                    <a:cs typeface="Lato"/>
                  </a:rPr>
                  <a:t> </a:t>
                </a:r>
                <a:endParaRPr lang="en-US">
                  <a:cs typeface="Calibri" panose="020F0502020204030204"/>
                </a:endParaRPr>
              </a:p>
            </p:txBody>
          </p:sp>
          <p:pic>
            <p:nvPicPr>
              <p:cNvPr id="39" name="Graphic 39" descr="User with solid fill">
                <a:extLst>
                  <a:ext uri="{FF2B5EF4-FFF2-40B4-BE49-F238E27FC236}">
                    <a16:creationId xmlns:a16="http://schemas.microsoft.com/office/drawing/2014/main" id="{19256F66-2788-63C5-A6F9-C13883EE513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772400" y="1628775"/>
                <a:ext cx="914400" cy="914400"/>
              </a:xfrm>
              <a:prstGeom prst="rect">
                <a:avLst/>
              </a:prstGeom>
            </p:spPr>
          </p:pic>
          <p:sp>
            <p:nvSpPr>
              <p:cNvPr id="42" name="Arrow: Curved Down 41">
                <a:extLst>
                  <a:ext uri="{FF2B5EF4-FFF2-40B4-BE49-F238E27FC236}">
                    <a16:creationId xmlns:a16="http://schemas.microsoft.com/office/drawing/2014/main" id="{E526E51C-A060-A1E6-4253-C7B338D63D8F}"/>
                  </a:ext>
                </a:extLst>
              </p:cNvPr>
              <p:cNvSpPr/>
              <p:nvPr/>
            </p:nvSpPr>
            <p:spPr>
              <a:xfrm rot="10800000">
                <a:off x="5535548" y="3139439"/>
                <a:ext cx="3448050" cy="581025"/>
              </a:xfrm>
              <a:prstGeom prst="curved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a:p>
            </p:txBody>
          </p:sp>
          <p:sp>
            <p:nvSpPr>
              <p:cNvPr id="44" name="TextBox 43">
                <a:extLst>
                  <a:ext uri="{FF2B5EF4-FFF2-40B4-BE49-F238E27FC236}">
                    <a16:creationId xmlns:a16="http://schemas.microsoft.com/office/drawing/2014/main" id="{C5A78E12-976A-C36C-6744-9EF3170D5A1D}"/>
                  </a:ext>
                </a:extLst>
              </p:cNvPr>
              <p:cNvSpPr txBox="1"/>
              <p:nvPr/>
            </p:nvSpPr>
            <p:spPr>
              <a:xfrm>
                <a:off x="6633063" y="3411676"/>
                <a:ext cx="2743200" cy="307777"/>
              </a:xfrm>
              <a:prstGeom prst="rect">
                <a:avLst/>
              </a:prstGeom>
              <a:noFill/>
            </p:spPr>
            <p:txBody>
              <a:bodyPr wrap="square" lIns="91440" tIns="45720" rIns="91440" bIns="45720" rtlCol="0" anchor="t">
                <a:spAutoFit/>
              </a:bodyPr>
              <a:lstStyle/>
              <a:p>
                <a:r>
                  <a:rPr lang="en-US" sz="1400" i="1">
                    <a:latin typeface="Lato"/>
                    <a:ea typeface="Lato"/>
                    <a:cs typeface="Lato"/>
                  </a:rPr>
                  <a:t>Crowdsourcing</a:t>
                </a:r>
              </a:p>
            </p:txBody>
          </p:sp>
        </p:grpSp>
        <p:sp>
          <p:nvSpPr>
            <p:cNvPr id="47" name="Right Bracket 46">
              <a:extLst>
                <a:ext uri="{FF2B5EF4-FFF2-40B4-BE49-F238E27FC236}">
                  <a16:creationId xmlns:a16="http://schemas.microsoft.com/office/drawing/2014/main" id="{7747FF2C-FD6E-AC48-1F54-A23BCAAC2DA6}"/>
                </a:ext>
              </a:extLst>
            </p:cNvPr>
            <p:cNvSpPr/>
            <p:nvPr/>
          </p:nvSpPr>
          <p:spPr>
            <a:xfrm rot="5400000">
              <a:off x="7812024" y="3962400"/>
              <a:ext cx="1276350" cy="2876550"/>
            </a:xfrm>
            <a:prstGeom prst="rightBracket">
              <a:avLst/>
            </a:prstGeom>
            <a:ln>
              <a:solidFill>
                <a:srgbClr val="FF84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53" name="Group 52">
            <a:extLst>
              <a:ext uri="{FF2B5EF4-FFF2-40B4-BE49-F238E27FC236}">
                <a16:creationId xmlns:a16="http://schemas.microsoft.com/office/drawing/2014/main" id="{C998B814-E017-550A-69CE-3B6F21CFCEF8}"/>
              </a:ext>
            </a:extLst>
          </p:cNvPr>
          <p:cNvGrpSpPr/>
          <p:nvPr/>
        </p:nvGrpSpPr>
        <p:grpSpPr>
          <a:xfrm>
            <a:off x="7965905" y="1960789"/>
            <a:ext cx="6000750" cy="3648075"/>
            <a:chOff x="7794455" y="1866900"/>
            <a:chExt cx="6000750" cy="3648075"/>
          </a:xfrm>
        </p:grpSpPr>
        <p:sp>
          <p:nvSpPr>
            <p:cNvPr id="50" name="Rectangle: Rounded Corners 49">
              <a:extLst>
                <a:ext uri="{FF2B5EF4-FFF2-40B4-BE49-F238E27FC236}">
                  <a16:creationId xmlns:a16="http://schemas.microsoft.com/office/drawing/2014/main" id="{4CD8B756-0445-A641-F6B0-88A41C430E1E}"/>
                </a:ext>
              </a:extLst>
            </p:cNvPr>
            <p:cNvSpPr/>
            <p:nvPr/>
          </p:nvSpPr>
          <p:spPr>
            <a:xfrm>
              <a:off x="9772650" y="1866900"/>
              <a:ext cx="1990725" cy="3648075"/>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1" name="Diagram 50">
              <a:extLst>
                <a:ext uri="{FF2B5EF4-FFF2-40B4-BE49-F238E27FC236}">
                  <a16:creationId xmlns:a16="http://schemas.microsoft.com/office/drawing/2014/main" id="{270EDD31-3BA1-9965-C293-865080ED72CA}"/>
                </a:ext>
              </a:extLst>
            </p:cNvPr>
            <p:cNvGraphicFramePr/>
            <p:nvPr>
              <p:extLst>
                <p:ext uri="{D42A27DB-BD31-4B8C-83A1-F6EECF244321}">
                  <p14:modId xmlns:p14="http://schemas.microsoft.com/office/powerpoint/2010/main" val="1182854509"/>
                </p:ext>
              </p:extLst>
            </p:nvPr>
          </p:nvGraphicFramePr>
          <p:xfrm>
            <a:off x="7794455" y="2717779"/>
            <a:ext cx="6000750" cy="2601932"/>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52" name="TextBox 51">
              <a:extLst>
                <a:ext uri="{FF2B5EF4-FFF2-40B4-BE49-F238E27FC236}">
                  <a16:creationId xmlns:a16="http://schemas.microsoft.com/office/drawing/2014/main" id="{9E27B9ED-4226-2966-B0F3-182B6659A77A}"/>
                </a:ext>
              </a:extLst>
            </p:cNvPr>
            <p:cNvSpPr txBox="1"/>
            <p:nvPr/>
          </p:nvSpPr>
          <p:spPr>
            <a:xfrm>
              <a:off x="9412800" y="1987272"/>
              <a:ext cx="2661142" cy="553998"/>
            </a:xfrm>
            <a:prstGeom prst="rect">
              <a:avLst/>
            </a:prstGeom>
            <a:noFill/>
            <a:ln>
              <a:noFill/>
            </a:ln>
          </p:spPr>
          <p:txBody>
            <a:bodyPr wrap="square" lIns="91440" tIns="45720" rIns="91440" bIns="45720" anchor="t">
              <a:spAutoFit/>
            </a:bodyPr>
            <a:lstStyle/>
            <a:p>
              <a:pPr algn="ctr" defTabSz="685800">
                <a:buClr>
                  <a:srgbClr val="000000"/>
                </a:buClr>
                <a:defRPr/>
              </a:pPr>
              <a:r>
                <a:rPr lang="en-US" sz="1500" b="1" kern="0">
                  <a:solidFill>
                    <a:srgbClr val="000000"/>
                  </a:solidFill>
                  <a:effectLst>
                    <a:outerShdw blurRad="38100" dist="38100" dir="2700000" algn="tl">
                      <a:srgbClr val="000000">
                        <a:alpha val="43137"/>
                      </a:srgbClr>
                    </a:outerShdw>
                  </a:effectLst>
                  <a:latin typeface="Lato"/>
                  <a:ea typeface="Lato"/>
                  <a:cs typeface="Arial"/>
                  <a:sym typeface="Arial"/>
                </a:rPr>
                <a:t>OPERANDUM </a:t>
              </a:r>
              <a:endParaRPr lang="en-US">
                <a:latin typeface="Lato"/>
                <a:ea typeface="Lato"/>
                <a:cs typeface="Lato"/>
              </a:endParaRPr>
            </a:p>
            <a:p>
              <a:pPr algn="ctr" defTabSz="685800">
                <a:buClr>
                  <a:srgbClr val="000000"/>
                </a:buClr>
                <a:defRPr/>
              </a:pPr>
              <a:r>
                <a:rPr lang="en-US" sz="1500" b="1" kern="0">
                  <a:solidFill>
                    <a:srgbClr val="000000"/>
                  </a:solidFill>
                  <a:effectLst>
                    <a:outerShdw blurRad="38100" dist="38100" dir="2700000" algn="tl">
                      <a:srgbClr val="000000">
                        <a:alpha val="43137"/>
                      </a:srgbClr>
                    </a:outerShdw>
                  </a:effectLst>
                  <a:latin typeface="Lato"/>
                  <a:ea typeface="Lato"/>
                  <a:cs typeface="Arial"/>
                  <a:sym typeface="Arial"/>
                </a:rPr>
                <a:t>Data methodology</a:t>
              </a:r>
              <a:endParaRPr lang="en-US" sz="1500" b="1" kern="0" err="1">
                <a:solidFill>
                  <a:srgbClr val="000000"/>
                </a:solidFill>
                <a:effectLst>
                  <a:outerShdw blurRad="38100" dist="38100" dir="2700000" algn="tl">
                    <a:srgbClr val="000000">
                      <a:alpha val="43137"/>
                    </a:srgbClr>
                  </a:outerShdw>
                </a:effectLst>
                <a:latin typeface="Lato"/>
                <a:ea typeface="Lato"/>
                <a:cs typeface="Arial"/>
              </a:endParaRPr>
            </a:p>
          </p:txBody>
        </p:sp>
      </p:grpSp>
      <p:sp>
        <p:nvSpPr>
          <p:cNvPr id="79" name="TextBox 78">
            <a:extLst>
              <a:ext uri="{FF2B5EF4-FFF2-40B4-BE49-F238E27FC236}">
                <a16:creationId xmlns:a16="http://schemas.microsoft.com/office/drawing/2014/main" id="{40B5293B-FA05-56F7-5784-D50B862EA3B9}"/>
              </a:ext>
            </a:extLst>
          </p:cNvPr>
          <p:cNvSpPr txBox="1"/>
          <p:nvPr/>
        </p:nvSpPr>
        <p:spPr>
          <a:xfrm rot="16200000">
            <a:off x="2748643" y="4383928"/>
            <a:ext cx="227239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b="1">
                <a:solidFill>
                  <a:srgbClr val="FF8400"/>
                </a:solidFill>
                <a:cs typeface="Calibri"/>
              </a:rPr>
              <a:t>Functionalities</a:t>
            </a:r>
          </a:p>
        </p:txBody>
      </p:sp>
    </p:spTree>
    <p:extLst>
      <p:ext uri="{BB962C8B-B14F-4D97-AF65-F5344CB8AC3E}">
        <p14:creationId xmlns:p14="http://schemas.microsoft.com/office/powerpoint/2010/main" val="2291537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Responsible xmlns="86c4cae0-a175-4f14-ab13-eac5934823ac">...</Responsible>
    <PhotoSelectionforfrontcover xmlns="86c4cae0-a175-4f14-ab13-eac5934823ac">Option 1</PhotoSelectionforfrontcover>
    <DOI xmlns="86c4cae0-a175-4f14-ab13-eac5934823ac">
      <Url xsi:nil="true"/>
      <Description xsi:nil="true"/>
    </DOI>
    <TaxCatchAll xmlns="2044b625-83bc-47a4-b700-31dc389e64e1" xsi:nil="true"/>
    <lcf76f155ced4ddcb4097134ff3c332f xmlns="86c4cae0-a175-4f14-ab13-eac5934823ac">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AA8B3D87ABDAA4C9BC49529F3A115E2" ma:contentTypeVersion="21" ma:contentTypeDescription="Create a new document." ma:contentTypeScope="" ma:versionID="a6839722a3cf4f9100bf657395d525dd">
  <xsd:schema xmlns:xsd="http://www.w3.org/2001/XMLSchema" xmlns:xs="http://www.w3.org/2001/XMLSchema" xmlns:p="http://schemas.microsoft.com/office/2006/metadata/properties" xmlns:ns2="86c4cae0-a175-4f14-ab13-eac5934823ac" xmlns:ns3="2044b625-83bc-47a4-b700-31dc389e64e1" targetNamespace="http://schemas.microsoft.com/office/2006/metadata/properties" ma:root="true" ma:fieldsID="871b5e456c35ddf293404bf1d7c22eda" ns2:_="" ns3:_="">
    <xsd:import namespace="86c4cae0-a175-4f14-ab13-eac5934823ac"/>
    <xsd:import namespace="2044b625-83bc-47a4-b700-31dc389e64e1"/>
    <xsd:element name="properties">
      <xsd:complexType>
        <xsd:sequence>
          <xsd:element name="documentManagement">
            <xsd:complexType>
              <xsd:all>
                <xsd:element ref="ns2:MediaServiceMetadata" minOccurs="0"/>
                <xsd:element ref="ns2:MediaServiceFastMetadata" minOccurs="0"/>
                <xsd:element ref="ns2:Responsible"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2:MediaLengthInSeconds" minOccurs="0"/>
                <xsd:element ref="ns2:PhotoSelectionforfrontcover" minOccurs="0"/>
                <xsd:element ref="ns2:DOI"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c4cae0-a175-4f14-ab13-eac5934823a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Responsible" ma:index="10" nillable="true" ma:displayName="Responsible" ma:default="..." ma:format="Dropdown" ma:internalName="Responsible">
      <xsd:simpleType>
        <xsd:restriction base="dms:Text">
          <xsd:maxLength value="80"/>
        </xsd:restriction>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PhotoSelectionforfrontcover" ma:index="22" nillable="true" ma:displayName="Photo Selection for front cover" ma:default="Option 1" ma:format="Dropdown" ma:internalName="PhotoSelectionforfrontcover">
      <xsd:simpleType>
        <xsd:restriction base="dms:Text">
          <xsd:maxLength value="255"/>
        </xsd:restriction>
      </xsd:simpleType>
    </xsd:element>
    <xsd:element name="DOI" ma:index="23" nillable="true" ma:displayName="DOI" ma:format="Hyperlink" ma:internalName="DOI">
      <xsd:complexType>
        <xsd:complexContent>
          <xsd:extension base="dms:URL">
            <xsd:sequence>
              <xsd:element name="Url" type="dms:ValidUrl" minOccurs="0" nillable="true"/>
              <xsd:element name="Description" type="xsd:string" nillable="true"/>
            </xsd:sequence>
          </xsd:extension>
        </xsd:complexContent>
      </xsd:complex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f77b169b-7464-4c14-89c9-ab876efcba04"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044b625-83bc-47a4-b700-31dc389e64e1"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94516944-4a8b-47d4-8e0a-843066b1e1c7}" ma:internalName="TaxCatchAll" ma:showField="CatchAllData" ma:web="2044b625-83bc-47a4-b700-31dc389e64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12E4253-2E8F-44FD-A912-3F8E1551D177}">
  <ds:schemaRefs>
    <ds:schemaRef ds:uri="http://schemas.microsoft.com/sharepoint/v3/contenttype/forms"/>
  </ds:schemaRefs>
</ds:datastoreItem>
</file>

<file path=customXml/itemProps2.xml><?xml version="1.0" encoding="utf-8"?>
<ds:datastoreItem xmlns:ds="http://schemas.openxmlformats.org/officeDocument/2006/customXml" ds:itemID="{39E07B82-621B-4920-AE5F-BE9ACAD4BB07}">
  <ds:schemaRefs>
    <ds:schemaRef ds:uri="2044b625-83bc-47a4-b700-31dc389e64e1"/>
    <ds:schemaRef ds:uri="86c4cae0-a175-4f14-ab13-eac5934823ac"/>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81E401F-1C53-44B0-B110-B5C6BBC212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c4cae0-a175-4f14-ab13-eac5934823ac"/>
    <ds:schemaRef ds:uri="2044b625-83bc-47a4-b700-31dc389e64e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63</TotalTime>
  <Words>3791</Words>
  <Application>Microsoft Macintosh PowerPoint</Application>
  <PresentationFormat>Widescreen</PresentationFormat>
  <Paragraphs>524</Paragraphs>
  <Slides>33</Slides>
  <Notes>33</Notes>
  <HiddenSlides>0</HiddenSlides>
  <MMClips>2</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33</vt:i4>
      </vt:variant>
    </vt:vector>
  </HeadingPairs>
  <TitlesOfParts>
    <vt:vector size="42" baseType="lpstr">
      <vt:lpstr>Arial</vt:lpstr>
      <vt:lpstr>Arial,Sans-Serif</vt:lpstr>
      <vt:lpstr>Calibri</vt:lpstr>
      <vt:lpstr>Calibri Light</vt:lpstr>
      <vt:lpstr>Lato</vt:lpstr>
      <vt:lpstr>Wingdings</vt:lpstr>
      <vt:lpstr>Wingdings,Sans-Serif</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zahra amirzada</dc:creator>
  <cp:lastModifiedBy>Esmee Kooijman</cp:lastModifiedBy>
  <cp:revision>710</cp:revision>
  <dcterms:created xsi:type="dcterms:W3CDTF">2021-11-30T11:10:05Z</dcterms:created>
  <dcterms:modified xsi:type="dcterms:W3CDTF">2022-11-03T13:38:56Z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0x0101001AA8B3D87ABDAA4C9BC49529F3A115E2</vt:lpwstr>
  </property>
  <property fmtid="{D5CDD505-2E9C-101B-9397-08002B2CF9AE}" pid="3" name="MediaServiceImageTags">
    <vt:lpwstr/>
  </property>
</Properties>
</file>